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aleway"/>
      <p:regular r:id="rId53"/>
      <p:bold r:id="rId54"/>
      <p:italic r:id="rId55"/>
      <p:boldItalic r:id="rId56"/>
    </p:embeddedFont>
    <p:embeddedFont>
      <p:font typeface="Lat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Lat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aleway-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aleway-italic.fntdata"/><Relationship Id="rId10" Type="http://schemas.openxmlformats.org/officeDocument/2006/relationships/slide" Target="slides/slide5.xml"/><Relationship Id="rId54" Type="http://schemas.openxmlformats.org/officeDocument/2006/relationships/font" Target="fonts/Raleway-bold.fntdata"/><Relationship Id="rId13" Type="http://schemas.openxmlformats.org/officeDocument/2006/relationships/slide" Target="slides/slide8.xml"/><Relationship Id="rId57" Type="http://schemas.openxmlformats.org/officeDocument/2006/relationships/font" Target="fonts/Lato-regular.fntdata"/><Relationship Id="rId12" Type="http://schemas.openxmlformats.org/officeDocument/2006/relationships/slide" Target="slides/slide7.xml"/><Relationship Id="rId56" Type="http://schemas.openxmlformats.org/officeDocument/2006/relationships/font" Target="fonts/Raleway-boldItalic.fntdata"/><Relationship Id="rId15" Type="http://schemas.openxmlformats.org/officeDocument/2006/relationships/slide" Target="slides/slide10.xml"/><Relationship Id="rId59" Type="http://schemas.openxmlformats.org/officeDocument/2006/relationships/font" Target="fonts/Lato-italic.fntdata"/><Relationship Id="rId14" Type="http://schemas.openxmlformats.org/officeDocument/2006/relationships/slide" Target="slides/slide9.xml"/><Relationship Id="rId58"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ca44ea99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eca44ea99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a903f022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fa903f022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a903f022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a903f022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fa903f022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fa903f022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fa903f022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fa903f022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ca44ea994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ca44ea994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c199a347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fc199a347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ca44ea994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ca44ea994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ca44ea994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ca44ea994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ca44ea994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ca44ea994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fa903f022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fa903f022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06415656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06415656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01ffe9809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01ffe980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1ffe9809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01ffe9809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01ffe9809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01ffe9809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01ffe9809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01ffe9809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1ffe9809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01ffe9809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01ffe9809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01ffe9809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ca44ea994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ca44ea994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01ffe9809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01ffe9809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1ffe9809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1ffe9809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1ffe9809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01ffe9809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eca44ea994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eca44ea994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1ffe9809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01ffe9809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01ffe9809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01ffe9809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01ffe9809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01ffe9809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01ffe9809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01ffe9809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01ffe98098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01ffe9809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01ffe9809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01ffe9809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eca44ea994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eca44ea994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eca44ea994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eca44ea994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01ffe9809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01ffe9809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01ffe9809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01ffe9809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ca44ea994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ca44ea994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01ffe9809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01ffe9809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01ffe98098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01ffe98098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01ffe9809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01ffe9809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01ffe98098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01ffe98098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ef2f822ed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ef2f822e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f42bea1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ef42bea1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01ffe9809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01ffe9809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eca44ea994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eca44ea994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ca44ea994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ca44ea994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ca44ea99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ca44ea99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eca44ea994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eca44ea994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ca44ea994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eca44ea994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a903f02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fa903f02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gif"/><Relationship Id="rId4" Type="http://schemas.openxmlformats.org/officeDocument/2006/relationships/image" Target="../media/image2.gif"/><Relationship Id="rId5" Type="http://schemas.openxmlformats.org/officeDocument/2006/relationships/image" Target="../media/image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gif"/><Relationship Id="rId4" Type="http://schemas.openxmlformats.org/officeDocument/2006/relationships/image" Target="../media/image19.gif"/><Relationship Id="rId5" Type="http://schemas.openxmlformats.org/officeDocument/2006/relationships/image" Target="../media/image1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5.gif"/><Relationship Id="rId4" Type="http://schemas.openxmlformats.org/officeDocument/2006/relationships/image" Target="../media/image5.gif"/><Relationship Id="rId5" Type="http://schemas.openxmlformats.org/officeDocument/2006/relationships/image" Target="../media/image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8.gif"/><Relationship Id="rId4" Type="http://schemas.openxmlformats.org/officeDocument/2006/relationships/image" Target="../media/image9.gif"/><Relationship Id="rId5" Type="http://schemas.openxmlformats.org/officeDocument/2006/relationships/image" Target="../media/image1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gif"/><Relationship Id="rId4" Type="http://schemas.openxmlformats.org/officeDocument/2006/relationships/image" Target="../media/image2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8.gif"/><Relationship Id="rId4" Type="http://schemas.openxmlformats.org/officeDocument/2006/relationships/hyperlink" Target="https://colab.research.google.com/drive/1p-_OBcZXUgle0RUqAAafE_HQ2zdS8QPo?usp=shari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hyperlink" Target="https://www.citroen.in/" TargetMode="External"/><Relationship Id="rId4" Type="http://schemas.openxmlformats.org/officeDocument/2006/relationships/hyperlink" Target="https://www.massnetcomms.org/software-to-simplify-solar-farm-design/" TargetMode="External"/><Relationship Id="rId5" Type="http://schemas.openxmlformats.org/officeDocument/2006/relationships/hyperlink" Target="https://www.ga-asi.com/remotely-piloted-aircraft/mq-9a" TargetMode="External"/><Relationship Id="rId6" Type="http://schemas.openxmlformats.org/officeDocument/2006/relationships/hyperlink" Target="https://www.apple.com/in/"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hyperlink" Target="https://nptel.ac.in/courses/106/106/106106139/" TargetMode="External"/><Relationship Id="rId4" Type="http://schemas.openxmlformats.org/officeDocument/2006/relationships/hyperlink" Target="https://ir.quantumscape.com/news/news-details/2020/QuantumScape-Releases-Performance-Data-for-its-Solid-State-Battery-Technology/default.aspx"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gif"/><Relationship Id="rId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Building a Better Battery with Data Driven Techniques</a:t>
            </a:r>
            <a:endParaRPr/>
          </a:p>
        </p:txBody>
      </p:sp>
      <p:sp>
        <p:nvSpPr>
          <p:cNvPr id="87" name="Google Shape;87;p13"/>
          <p:cNvSpPr txBox="1"/>
          <p:nvPr/>
        </p:nvSpPr>
        <p:spPr>
          <a:xfrm>
            <a:off x="882850" y="2794375"/>
            <a:ext cx="71625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a:latin typeface="Lato"/>
                <a:ea typeface="Lato"/>
                <a:cs typeface="Lato"/>
                <a:sym typeface="Lato"/>
              </a:rPr>
              <a:t>Under the </a:t>
            </a:r>
            <a:r>
              <a:rPr i="1" lang="en-GB">
                <a:latin typeface="Lato"/>
                <a:ea typeface="Lato"/>
                <a:cs typeface="Lato"/>
                <a:sym typeface="Lato"/>
              </a:rPr>
              <a:t>Supervision</a:t>
            </a:r>
            <a:r>
              <a:rPr i="1" lang="en-GB">
                <a:latin typeface="Lato"/>
                <a:ea typeface="Lato"/>
                <a:cs typeface="Lato"/>
                <a:sym typeface="Lato"/>
              </a:rPr>
              <a:t> of</a:t>
            </a:r>
            <a:endParaRPr i="1">
              <a:latin typeface="Lato"/>
              <a:ea typeface="Lato"/>
              <a:cs typeface="Lato"/>
              <a:sym typeface="Lato"/>
            </a:endParaRPr>
          </a:p>
          <a:p>
            <a:pPr indent="0" lvl="0" marL="0" rtl="0" algn="ctr">
              <a:spcBef>
                <a:spcPts val="0"/>
              </a:spcBef>
              <a:spcAft>
                <a:spcPts val="0"/>
              </a:spcAft>
              <a:buNone/>
            </a:pPr>
            <a:r>
              <a:rPr lang="en-GB">
                <a:latin typeface="Lato"/>
                <a:ea typeface="Lato"/>
                <a:cs typeface="Lato"/>
                <a:sym typeface="Lato"/>
              </a:rPr>
              <a:t>Dr. B. Pattabhi Ramaiah</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i="1" lang="en-GB">
                <a:latin typeface="Lato"/>
                <a:ea typeface="Lato"/>
                <a:cs typeface="Lato"/>
                <a:sym typeface="Lato"/>
              </a:rPr>
              <a:t>Submitted by</a:t>
            </a:r>
            <a:endParaRPr i="1">
              <a:latin typeface="Lato"/>
              <a:ea typeface="Lato"/>
              <a:cs typeface="Lato"/>
              <a:sym typeface="Lato"/>
            </a:endParaRPr>
          </a:p>
          <a:p>
            <a:pPr indent="0" lvl="0" marL="0" rtl="0" algn="ctr">
              <a:spcBef>
                <a:spcPts val="0"/>
              </a:spcBef>
              <a:spcAft>
                <a:spcPts val="0"/>
              </a:spcAft>
              <a:buNone/>
            </a:pPr>
            <a:r>
              <a:rPr lang="en-GB">
                <a:latin typeface="Lato"/>
                <a:ea typeface="Lato"/>
                <a:cs typeface="Lato"/>
                <a:sym typeface="Lato"/>
              </a:rPr>
              <a:t>Prateek Gandhi</a:t>
            </a:r>
            <a:endParaRPr>
              <a:latin typeface="Lato"/>
              <a:ea typeface="Lato"/>
              <a:cs typeface="Lato"/>
              <a:sym typeface="Lato"/>
            </a:endParaRPr>
          </a:p>
          <a:p>
            <a:pPr indent="0" lvl="0" marL="0" rtl="0" algn="ctr">
              <a:spcBef>
                <a:spcPts val="0"/>
              </a:spcBef>
              <a:spcAft>
                <a:spcPts val="0"/>
              </a:spcAft>
              <a:buNone/>
            </a:pPr>
            <a:r>
              <a:rPr lang="en-GB">
                <a:latin typeface="Lato"/>
                <a:ea typeface="Lato"/>
                <a:cs typeface="Lato"/>
                <a:sym typeface="Lato"/>
              </a:rPr>
              <a:t>MTech, Mechanical Systems Design</a:t>
            </a:r>
            <a:endParaRPr>
              <a:latin typeface="Lato"/>
              <a:ea typeface="Lato"/>
              <a:cs typeface="Lato"/>
              <a:sym typeface="Lato"/>
            </a:endParaRPr>
          </a:p>
          <a:p>
            <a:pPr indent="0" lvl="0" marL="0" rtl="0" algn="ctr">
              <a:spcBef>
                <a:spcPts val="0"/>
              </a:spcBef>
              <a:spcAft>
                <a:spcPts val="0"/>
              </a:spcAft>
              <a:buNone/>
            </a:pPr>
            <a:r>
              <a:rPr lang="en-GB">
                <a:latin typeface="Lato"/>
                <a:ea typeface="Lato"/>
                <a:cs typeface="Lato"/>
                <a:sym typeface="Lato"/>
              </a:rPr>
              <a:t>IIT Bhubaneswar</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p:txBody>
      </p:sp>
      <p:sp>
        <p:nvSpPr>
          <p:cNvPr id="88" name="Google Shape;88;p13"/>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a:t>
            </a:r>
            <a:r>
              <a:rPr lang="en-GB" sz="900">
                <a:solidFill>
                  <a:srgbClr val="434343"/>
                </a:solidFill>
                <a:latin typeface="Lato"/>
                <a:ea typeface="Lato"/>
                <a:cs typeface="Lato"/>
                <a:sym typeface="Lato"/>
              </a:rPr>
              <a:t>-11-2021</a:t>
            </a:r>
            <a:endParaRPr sz="900">
              <a:solidFill>
                <a:srgbClr val="434343"/>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Underlying Mathematics</a:t>
            </a:r>
            <a:endParaRPr/>
          </a:p>
        </p:txBody>
      </p:sp>
      <p:sp>
        <p:nvSpPr>
          <p:cNvPr id="176" name="Google Shape;176;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77" name="Google Shape;177;p22"/>
          <p:cNvSpPr txBox="1"/>
          <p:nvPr/>
        </p:nvSpPr>
        <p:spPr>
          <a:xfrm>
            <a:off x="894075" y="2069450"/>
            <a:ext cx="752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P = \theta_{0} + \theta_{1}x" id="178" name="Google Shape;178;p22"/>
          <p:cNvPicPr preferRelativeResize="0"/>
          <p:nvPr/>
        </p:nvPicPr>
        <p:blipFill>
          <a:blip r:embed="rId3">
            <a:alphaModFix/>
          </a:blip>
          <a:stretch>
            <a:fillRect/>
          </a:stretch>
        </p:blipFill>
        <p:spPr>
          <a:xfrm>
            <a:off x="3114225" y="2083813"/>
            <a:ext cx="2438400" cy="371475"/>
          </a:xfrm>
          <a:prstGeom prst="rect">
            <a:avLst/>
          </a:prstGeom>
          <a:noFill/>
          <a:ln>
            <a:noFill/>
          </a:ln>
        </p:spPr>
      </p:pic>
      <p:pic>
        <p:nvPicPr>
          <p:cNvPr descr="\frac{P}{1-P} = \theta_{0} + \theta_{1}x" id="179" name="Google Shape;179;p22"/>
          <p:cNvPicPr preferRelativeResize="0"/>
          <p:nvPr/>
        </p:nvPicPr>
        <p:blipFill>
          <a:blip r:embed="rId4">
            <a:alphaModFix/>
          </a:blip>
          <a:stretch>
            <a:fillRect/>
          </a:stretch>
        </p:blipFill>
        <p:spPr>
          <a:xfrm>
            <a:off x="2909438" y="3023825"/>
            <a:ext cx="2847975" cy="533400"/>
          </a:xfrm>
          <a:prstGeom prst="rect">
            <a:avLst/>
          </a:prstGeom>
          <a:noFill/>
          <a:ln>
            <a:noFill/>
          </a:ln>
        </p:spPr>
      </p:pic>
      <p:pic>
        <p:nvPicPr>
          <p:cNvPr descr="log(\frac{P}{1-P}) = \theta_{0} + \theta_{1}x" id="180" name="Google Shape;180;p22"/>
          <p:cNvPicPr preferRelativeResize="0"/>
          <p:nvPr/>
        </p:nvPicPr>
        <p:blipFill>
          <a:blip r:embed="rId5">
            <a:alphaModFix/>
          </a:blip>
          <a:stretch>
            <a:fillRect/>
          </a:stretch>
        </p:blipFill>
        <p:spPr>
          <a:xfrm>
            <a:off x="2437963" y="3927950"/>
            <a:ext cx="3790950" cy="533400"/>
          </a:xfrm>
          <a:prstGeom prst="rect">
            <a:avLst/>
          </a:prstGeom>
          <a:noFill/>
          <a:ln>
            <a:noFill/>
          </a:ln>
        </p:spPr>
      </p:pic>
      <p:sp>
        <p:nvSpPr>
          <p:cNvPr id="181" name="Google Shape;181;p22"/>
          <p:cNvSpPr txBox="1"/>
          <p:nvPr/>
        </p:nvSpPr>
        <p:spPr>
          <a:xfrm>
            <a:off x="729450" y="4664125"/>
            <a:ext cx="743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[16] https://nptel.ac.in/courses/106/106/106106139/</a:t>
            </a:r>
            <a:endParaRPr sz="1200">
              <a:latin typeface="Lato"/>
              <a:ea typeface="Lato"/>
              <a:cs typeface="Lato"/>
              <a:sym typeface="Lato"/>
            </a:endParaRPr>
          </a:p>
        </p:txBody>
      </p:sp>
      <p:sp>
        <p:nvSpPr>
          <p:cNvPr id="182" name="Google Shape;182;p22"/>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Underlying Mathematics</a:t>
            </a:r>
            <a:endParaRPr/>
          </a:p>
        </p:txBody>
      </p:sp>
      <p:sp>
        <p:nvSpPr>
          <p:cNvPr id="188" name="Google Shape;188;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89" name="Google Shape;189;p23"/>
          <p:cNvSpPr txBox="1"/>
          <p:nvPr/>
        </p:nvSpPr>
        <p:spPr>
          <a:xfrm>
            <a:off x="894075" y="2069450"/>
            <a:ext cx="752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exp[log(\frac{P}{1-P})] = exp(\theta_{0} + \theta_{1}x)" id="190" name="Google Shape;190;p23"/>
          <p:cNvPicPr preferRelativeResize="0"/>
          <p:nvPr/>
        </p:nvPicPr>
        <p:blipFill>
          <a:blip r:embed="rId3">
            <a:alphaModFix/>
          </a:blip>
          <a:stretch>
            <a:fillRect/>
          </a:stretch>
        </p:blipFill>
        <p:spPr>
          <a:xfrm>
            <a:off x="1817475" y="2002850"/>
            <a:ext cx="5676900" cy="533400"/>
          </a:xfrm>
          <a:prstGeom prst="rect">
            <a:avLst/>
          </a:prstGeom>
          <a:noFill/>
          <a:ln>
            <a:noFill/>
          </a:ln>
        </p:spPr>
      </p:pic>
      <p:pic>
        <p:nvPicPr>
          <p:cNvPr descr="e^{ln[\frac{p}{1-p}]} = e^{\theta_{0}+\theta_{1}x}" id="191" name="Google Shape;191;p23"/>
          <p:cNvPicPr preferRelativeResize="0"/>
          <p:nvPr/>
        </p:nvPicPr>
        <p:blipFill>
          <a:blip r:embed="rId4">
            <a:alphaModFix/>
          </a:blip>
          <a:stretch>
            <a:fillRect/>
          </a:stretch>
        </p:blipFill>
        <p:spPr>
          <a:xfrm>
            <a:off x="2933400" y="2993700"/>
            <a:ext cx="3181350" cy="485775"/>
          </a:xfrm>
          <a:prstGeom prst="rect">
            <a:avLst/>
          </a:prstGeom>
          <a:noFill/>
          <a:ln>
            <a:noFill/>
          </a:ln>
        </p:spPr>
      </p:pic>
      <p:pic>
        <p:nvPicPr>
          <p:cNvPr descr="\frac{p}{1-p} = e^{\theta_{0}+\theta_{1}x}" id="192" name="Google Shape;192;p23"/>
          <p:cNvPicPr preferRelativeResize="0"/>
          <p:nvPr/>
        </p:nvPicPr>
        <p:blipFill>
          <a:blip r:embed="rId5">
            <a:alphaModFix/>
          </a:blip>
          <a:stretch>
            <a:fillRect/>
          </a:stretch>
        </p:blipFill>
        <p:spPr>
          <a:xfrm>
            <a:off x="3271538" y="4003525"/>
            <a:ext cx="2505075" cy="590550"/>
          </a:xfrm>
          <a:prstGeom prst="rect">
            <a:avLst/>
          </a:prstGeom>
          <a:noFill/>
          <a:ln>
            <a:noFill/>
          </a:ln>
        </p:spPr>
      </p:pic>
      <p:sp>
        <p:nvSpPr>
          <p:cNvPr id="193" name="Google Shape;193;p23"/>
          <p:cNvSpPr txBox="1"/>
          <p:nvPr/>
        </p:nvSpPr>
        <p:spPr>
          <a:xfrm>
            <a:off x="729450" y="4664125"/>
            <a:ext cx="743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[16] https://nptel.ac.in/courses/106/106/106106139/</a:t>
            </a:r>
            <a:endParaRPr sz="1200">
              <a:latin typeface="Lato"/>
              <a:ea typeface="Lato"/>
              <a:cs typeface="Lato"/>
              <a:sym typeface="Lato"/>
            </a:endParaRPr>
          </a:p>
        </p:txBody>
      </p:sp>
      <p:sp>
        <p:nvSpPr>
          <p:cNvPr id="194" name="Google Shape;194;p23"/>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Underlying Mathematics</a:t>
            </a:r>
            <a:endParaRPr/>
          </a:p>
        </p:txBody>
      </p:sp>
      <p:sp>
        <p:nvSpPr>
          <p:cNvPr id="200" name="Google Shape;200;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01" name="Google Shape;201;p24"/>
          <p:cNvSpPr txBox="1"/>
          <p:nvPr/>
        </p:nvSpPr>
        <p:spPr>
          <a:xfrm>
            <a:off x="894075" y="2069450"/>
            <a:ext cx="752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p = e^{(\theta_{0}+\theta_{1}x)} -pe^{(\theta_{0}+\theta_{1}x)}" id="202" name="Google Shape;202;p24"/>
          <p:cNvPicPr preferRelativeResize="0"/>
          <p:nvPr/>
        </p:nvPicPr>
        <p:blipFill>
          <a:blip r:embed="rId3">
            <a:alphaModFix/>
          </a:blip>
          <a:stretch>
            <a:fillRect/>
          </a:stretch>
        </p:blipFill>
        <p:spPr>
          <a:xfrm>
            <a:off x="2240025" y="2031425"/>
            <a:ext cx="4667250" cy="476250"/>
          </a:xfrm>
          <a:prstGeom prst="rect">
            <a:avLst/>
          </a:prstGeom>
          <a:noFill/>
          <a:ln>
            <a:noFill/>
          </a:ln>
        </p:spPr>
      </p:pic>
      <p:pic>
        <p:nvPicPr>
          <p:cNvPr descr="p = p[\frac{e^{(\theta_{0}+\theta_{1}x)}}{p} -e^{(\theta_{0}+\theta_{1}x)}]" id="203" name="Google Shape;203;p24"/>
          <p:cNvPicPr preferRelativeResize="0"/>
          <p:nvPr/>
        </p:nvPicPr>
        <p:blipFill>
          <a:blip r:embed="rId4">
            <a:alphaModFix/>
          </a:blip>
          <a:stretch>
            <a:fillRect/>
          </a:stretch>
        </p:blipFill>
        <p:spPr>
          <a:xfrm>
            <a:off x="2157413" y="2873150"/>
            <a:ext cx="4829175" cy="685800"/>
          </a:xfrm>
          <a:prstGeom prst="rect">
            <a:avLst/>
          </a:prstGeom>
          <a:noFill/>
          <a:ln>
            <a:noFill/>
          </a:ln>
        </p:spPr>
      </p:pic>
      <p:pic>
        <p:nvPicPr>
          <p:cNvPr descr="1 =\frac{e^{(\theta_{0}+\theta_{1}x)}}{p} -e^{(\theta_{0}+\theta_{1}x)}" id="204" name="Google Shape;204;p24"/>
          <p:cNvPicPr preferRelativeResize="0"/>
          <p:nvPr/>
        </p:nvPicPr>
        <p:blipFill>
          <a:blip r:embed="rId5">
            <a:alphaModFix/>
          </a:blip>
          <a:stretch>
            <a:fillRect/>
          </a:stretch>
        </p:blipFill>
        <p:spPr>
          <a:xfrm>
            <a:off x="2414588" y="3777275"/>
            <a:ext cx="4314825" cy="685800"/>
          </a:xfrm>
          <a:prstGeom prst="rect">
            <a:avLst/>
          </a:prstGeom>
          <a:noFill/>
          <a:ln>
            <a:noFill/>
          </a:ln>
        </p:spPr>
      </p:pic>
      <p:sp>
        <p:nvSpPr>
          <p:cNvPr id="205" name="Google Shape;205;p24"/>
          <p:cNvSpPr txBox="1"/>
          <p:nvPr/>
        </p:nvSpPr>
        <p:spPr>
          <a:xfrm>
            <a:off x="729450" y="4664125"/>
            <a:ext cx="743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[16] https://nptel.ac.in/courses/106/106/106106139/</a:t>
            </a:r>
            <a:endParaRPr sz="1200">
              <a:latin typeface="Lato"/>
              <a:ea typeface="Lato"/>
              <a:cs typeface="Lato"/>
              <a:sym typeface="Lato"/>
            </a:endParaRPr>
          </a:p>
        </p:txBody>
      </p:sp>
      <p:sp>
        <p:nvSpPr>
          <p:cNvPr id="206" name="Google Shape;206;p24"/>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Underlying Mathematics</a:t>
            </a:r>
            <a:endParaRPr/>
          </a:p>
        </p:txBody>
      </p:sp>
      <p:sp>
        <p:nvSpPr>
          <p:cNvPr id="212" name="Google Shape;212;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13" name="Google Shape;213;p25"/>
          <p:cNvSpPr txBox="1"/>
          <p:nvPr/>
        </p:nvSpPr>
        <p:spPr>
          <a:xfrm>
            <a:off x="894075" y="2069450"/>
            <a:ext cx="752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p[1+e^{(\theta_{0}+\theta_{1}x)}] = e^{(\theta_{0}+\theta_{1}x)}" id="214" name="Google Shape;214;p25"/>
          <p:cNvPicPr preferRelativeResize="0"/>
          <p:nvPr/>
        </p:nvPicPr>
        <p:blipFill>
          <a:blip r:embed="rId3">
            <a:alphaModFix/>
          </a:blip>
          <a:stretch>
            <a:fillRect/>
          </a:stretch>
        </p:blipFill>
        <p:spPr>
          <a:xfrm>
            <a:off x="2119313" y="2190025"/>
            <a:ext cx="4905375" cy="495300"/>
          </a:xfrm>
          <a:prstGeom prst="rect">
            <a:avLst/>
          </a:prstGeom>
          <a:noFill/>
          <a:ln>
            <a:noFill/>
          </a:ln>
        </p:spPr>
      </p:pic>
      <p:pic>
        <p:nvPicPr>
          <p:cNvPr descr="p=\frac{e^{(\theta_{0}+\theta_{1}x)}}{[1+e^{(\theta_{0}+\theta_{1}x)}]}" id="215" name="Google Shape;215;p25"/>
          <p:cNvPicPr preferRelativeResize="0"/>
          <p:nvPr/>
        </p:nvPicPr>
        <p:blipFill>
          <a:blip r:embed="rId4">
            <a:alphaModFix/>
          </a:blip>
          <a:stretch>
            <a:fillRect/>
          </a:stretch>
        </p:blipFill>
        <p:spPr>
          <a:xfrm>
            <a:off x="3217650" y="2853050"/>
            <a:ext cx="2876550" cy="752475"/>
          </a:xfrm>
          <a:prstGeom prst="rect">
            <a:avLst/>
          </a:prstGeom>
          <a:noFill/>
          <a:ln>
            <a:noFill/>
          </a:ln>
        </p:spPr>
      </p:pic>
      <p:pic>
        <p:nvPicPr>
          <p:cNvPr descr="p=\frac{1}{[1+e^{-(\theta_{0}+\theta_{1}x)}]}" id="216" name="Google Shape;216;p25"/>
          <p:cNvPicPr preferRelativeResize="0"/>
          <p:nvPr/>
        </p:nvPicPr>
        <p:blipFill>
          <a:blip r:embed="rId5">
            <a:alphaModFix/>
          </a:blip>
          <a:stretch>
            <a:fillRect/>
          </a:stretch>
        </p:blipFill>
        <p:spPr>
          <a:xfrm>
            <a:off x="3217650" y="3733050"/>
            <a:ext cx="3105150" cy="666750"/>
          </a:xfrm>
          <a:prstGeom prst="rect">
            <a:avLst/>
          </a:prstGeom>
          <a:noFill/>
          <a:ln>
            <a:noFill/>
          </a:ln>
        </p:spPr>
      </p:pic>
      <p:sp>
        <p:nvSpPr>
          <p:cNvPr id="217" name="Google Shape;217;p25"/>
          <p:cNvSpPr txBox="1"/>
          <p:nvPr/>
        </p:nvSpPr>
        <p:spPr>
          <a:xfrm>
            <a:off x="729450" y="4664125"/>
            <a:ext cx="743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[16] https://nptel.ac.in/courses/106/106/106106139/</a:t>
            </a:r>
            <a:endParaRPr sz="1200">
              <a:latin typeface="Lato"/>
              <a:ea typeface="Lato"/>
              <a:cs typeface="Lato"/>
              <a:sym typeface="Lato"/>
            </a:endParaRPr>
          </a:p>
        </p:txBody>
      </p:sp>
      <p:sp>
        <p:nvSpPr>
          <p:cNvPr id="218" name="Google Shape;218;p25"/>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Logistic Regression</a:t>
            </a:r>
            <a:endParaRPr/>
          </a:p>
        </p:txBody>
      </p:sp>
      <p:sp>
        <p:nvSpPr>
          <p:cNvPr id="224" name="Google Shape;224;p26"/>
          <p:cNvSpPr txBox="1"/>
          <p:nvPr/>
        </p:nvSpPr>
        <p:spPr>
          <a:xfrm>
            <a:off x="863150" y="1995150"/>
            <a:ext cx="763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Assuming a logistic form as shown in Eqn. 1, we search for maximally predictive set of features:</a:t>
            </a:r>
            <a:endParaRPr>
              <a:latin typeface="Lato"/>
              <a:ea typeface="Lato"/>
              <a:cs typeface="Lato"/>
              <a:sym typeface="Lato"/>
            </a:endParaRPr>
          </a:p>
        </p:txBody>
      </p:sp>
      <p:sp>
        <p:nvSpPr>
          <p:cNvPr id="225" name="Google Shape;225;p26"/>
          <p:cNvSpPr txBox="1"/>
          <p:nvPr/>
        </p:nvSpPr>
        <p:spPr>
          <a:xfrm>
            <a:off x="905600" y="3813400"/>
            <a:ext cx="735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Where 𝚹s are the regression coefficients. </a:t>
            </a:r>
            <a:endParaRPr>
              <a:latin typeface="Lato"/>
              <a:ea typeface="Lato"/>
              <a:cs typeface="Lato"/>
              <a:sym typeface="Lato"/>
            </a:endParaRPr>
          </a:p>
        </p:txBody>
      </p:sp>
      <p:sp>
        <p:nvSpPr>
          <p:cNvPr id="226" name="Google Shape;226;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cxnSp>
        <p:nvCxnSpPr>
          <p:cNvPr id="227" name="Google Shape;227;p26"/>
          <p:cNvCxnSpPr/>
          <p:nvPr/>
        </p:nvCxnSpPr>
        <p:spPr>
          <a:xfrm>
            <a:off x="7159850" y="3028075"/>
            <a:ext cx="1153200" cy="0"/>
          </a:xfrm>
          <a:prstGeom prst="straightConnector1">
            <a:avLst/>
          </a:prstGeom>
          <a:noFill/>
          <a:ln cap="flat" cmpd="sng" w="9525">
            <a:solidFill>
              <a:schemeClr val="dk2"/>
            </a:solidFill>
            <a:prstDash val="solid"/>
            <a:round/>
            <a:headEnd len="med" w="med" type="none"/>
            <a:tailEnd len="med" w="med" type="none"/>
          </a:ln>
        </p:spPr>
      </p:cxnSp>
      <p:pic>
        <p:nvPicPr>
          <p:cNvPr descr="Psuperionic = \frac{1}{1+exp(-\Theta ^{T}x)}" id="228" name="Google Shape;228;p26"/>
          <p:cNvPicPr preferRelativeResize="0"/>
          <p:nvPr/>
        </p:nvPicPr>
        <p:blipFill>
          <a:blip r:embed="rId3">
            <a:alphaModFix/>
          </a:blip>
          <a:stretch>
            <a:fillRect/>
          </a:stretch>
        </p:blipFill>
        <p:spPr>
          <a:xfrm>
            <a:off x="1202750" y="2571750"/>
            <a:ext cx="5518475" cy="980075"/>
          </a:xfrm>
          <a:prstGeom prst="rect">
            <a:avLst/>
          </a:prstGeom>
          <a:noFill/>
          <a:ln>
            <a:noFill/>
          </a:ln>
        </p:spPr>
      </p:pic>
      <p:sp>
        <p:nvSpPr>
          <p:cNvPr id="229" name="Google Shape;229;p26"/>
          <p:cNvSpPr txBox="1"/>
          <p:nvPr/>
        </p:nvSpPr>
        <p:spPr>
          <a:xfrm>
            <a:off x="8313050" y="2827975"/>
            <a:ext cx="4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(1)</a:t>
            </a:r>
            <a:endParaRPr>
              <a:latin typeface="Lato"/>
              <a:ea typeface="Lato"/>
              <a:cs typeface="Lato"/>
              <a:sym typeface="Lato"/>
            </a:endParaRPr>
          </a:p>
        </p:txBody>
      </p:sp>
      <p:sp>
        <p:nvSpPr>
          <p:cNvPr id="230" name="Google Shape;230;p26"/>
          <p:cNvSpPr txBox="1"/>
          <p:nvPr/>
        </p:nvSpPr>
        <p:spPr>
          <a:xfrm>
            <a:off x="729450" y="4510475"/>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231" name="Google Shape;231;p26"/>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Determination of Optimal Features</a:t>
            </a:r>
            <a:endParaRPr/>
          </a:p>
        </p:txBody>
      </p:sp>
      <p:sp>
        <p:nvSpPr>
          <p:cNvPr id="237" name="Google Shape;237;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38" name="Google Shape;238;p27"/>
          <p:cNvSpPr txBox="1"/>
          <p:nvPr/>
        </p:nvSpPr>
        <p:spPr>
          <a:xfrm>
            <a:off x="729450" y="4510475"/>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pic>
        <p:nvPicPr>
          <p:cNvPr id="239" name="Google Shape;239;p27"/>
          <p:cNvPicPr preferRelativeResize="0"/>
          <p:nvPr/>
        </p:nvPicPr>
        <p:blipFill rotWithShape="1">
          <a:blip r:embed="rId3">
            <a:alphaModFix/>
          </a:blip>
          <a:srcRect b="20059" l="20871" r="24086" t="19172"/>
          <a:stretch/>
        </p:blipFill>
        <p:spPr>
          <a:xfrm>
            <a:off x="729438" y="2006250"/>
            <a:ext cx="3771319" cy="2351825"/>
          </a:xfrm>
          <a:prstGeom prst="rect">
            <a:avLst/>
          </a:prstGeom>
          <a:noFill/>
          <a:ln>
            <a:noFill/>
          </a:ln>
        </p:spPr>
      </p:pic>
      <p:sp>
        <p:nvSpPr>
          <p:cNvPr id="240" name="Google Shape;240;p27"/>
          <p:cNvSpPr txBox="1"/>
          <p:nvPr/>
        </p:nvSpPr>
        <p:spPr>
          <a:xfrm>
            <a:off x="4532700" y="2153850"/>
            <a:ext cx="38853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They used LR to build all possible models and then calculated the training misclassification rate (TMR) and the cross-validated misclassification rate (CVMR).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As shown, the 5-feature model had minimal CVMR, proving that the model had statistical significance.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41" name="Google Shape;241;p27"/>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ML finds the best Li conduction model for this data set</a:t>
            </a:r>
            <a:endParaRPr/>
          </a:p>
        </p:txBody>
      </p:sp>
      <p:sp>
        <p:nvSpPr>
          <p:cNvPr id="247" name="Google Shape;247;p28"/>
          <p:cNvSpPr txBox="1"/>
          <p:nvPr/>
        </p:nvSpPr>
        <p:spPr>
          <a:xfrm>
            <a:off x="1123650" y="4316150"/>
            <a:ext cx="729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&gt;1 week with DFT                                                                                                               &lt;1s with ML</a:t>
            </a:r>
            <a:endParaRPr>
              <a:latin typeface="Lato"/>
              <a:ea typeface="Lato"/>
              <a:cs typeface="Lato"/>
              <a:sym typeface="Lato"/>
            </a:endParaRPr>
          </a:p>
        </p:txBody>
      </p:sp>
      <p:sp>
        <p:nvSpPr>
          <p:cNvPr id="248" name="Google Shape;248;p28"/>
          <p:cNvSpPr/>
          <p:nvPr/>
        </p:nvSpPr>
        <p:spPr>
          <a:xfrm>
            <a:off x="2645600" y="4446500"/>
            <a:ext cx="3707400" cy="139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descr="Psuperionic = \frac{1}{1+exp(-\Theta ^{T}x)}" id="250" name="Google Shape;250;p28"/>
          <p:cNvPicPr preferRelativeResize="0"/>
          <p:nvPr/>
        </p:nvPicPr>
        <p:blipFill>
          <a:blip r:embed="rId3">
            <a:alphaModFix/>
          </a:blip>
          <a:stretch>
            <a:fillRect/>
          </a:stretch>
        </p:blipFill>
        <p:spPr>
          <a:xfrm>
            <a:off x="3118100" y="2109275"/>
            <a:ext cx="2907824" cy="535200"/>
          </a:xfrm>
          <a:prstGeom prst="rect">
            <a:avLst/>
          </a:prstGeom>
          <a:noFill/>
          <a:ln>
            <a:noFill/>
          </a:ln>
        </p:spPr>
      </p:pic>
      <p:sp>
        <p:nvSpPr>
          <p:cNvPr id="251" name="Google Shape;251;p28"/>
          <p:cNvSpPr txBox="1"/>
          <p:nvPr/>
        </p:nvSpPr>
        <p:spPr>
          <a:xfrm>
            <a:off x="729450" y="45293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pic>
        <p:nvPicPr>
          <p:cNvPr descr="\Theta ^{T}x = 0.817LLB - 1.323SBI - 1.028AFC + 2.509LASD - 1.619LLSD - 1.944" id="252" name="Google Shape;252;p28"/>
          <p:cNvPicPr preferRelativeResize="0"/>
          <p:nvPr/>
        </p:nvPicPr>
        <p:blipFill>
          <a:blip r:embed="rId4">
            <a:alphaModFix/>
          </a:blip>
          <a:stretch>
            <a:fillRect/>
          </a:stretch>
        </p:blipFill>
        <p:spPr>
          <a:xfrm>
            <a:off x="2174188" y="2789775"/>
            <a:ext cx="4650224" cy="590450"/>
          </a:xfrm>
          <a:prstGeom prst="rect">
            <a:avLst/>
          </a:prstGeom>
          <a:noFill/>
          <a:ln>
            <a:noFill/>
          </a:ln>
        </p:spPr>
      </p:pic>
      <p:sp>
        <p:nvSpPr>
          <p:cNvPr id="253" name="Google Shape;253;p28"/>
          <p:cNvSpPr txBox="1"/>
          <p:nvPr/>
        </p:nvSpPr>
        <p:spPr>
          <a:xfrm>
            <a:off x="729300" y="3629450"/>
            <a:ext cx="7688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Where LLB is Lithium-lithium bond number, SBI is Sublattice bond ionicity, AFC is Anion framework coordination, LASD is Li-anion separation distance and LLSD is Li-Li separation distance.</a:t>
            </a:r>
            <a:endParaRPr>
              <a:latin typeface="Lato"/>
              <a:ea typeface="Lato"/>
              <a:cs typeface="Lato"/>
              <a:sym typeface="Lato"/>
            </a:endParaRPr>
          </a:p>
        </p:txBody>
      </p:sp>
      <p:cxnSp>
        <p:nvCxnSpPr>
          <p:cNvPr id="254" name="Google Shape;254;p28"/>
          <p:cNvCxnSpPr/>
          <p:nvPr/>
        </p:nvCxnSpPr>
        <p:spPr>
          <a:xfrm>
            <a:off x="6622150" y="2376875"/>
            <a:ext cx="1153200" cy="0"/>
          </a:xfrm>
          <a:prstGeom prst="straightConnector1">
            <a:avLst/>
          </a:prstGeom>
          <a:noFill/>
          <a:ln cap="flat" cmpd="sng" w="9525">
            <a:solidFill>
              <a:schemeClr val="dk2"/>
            </a:solidFill>
            <a:prstDash val="solid"/>
            <a:round/>
            <a:headEnd len="med" w="med" type="none"/>
            <a:tailEnd len="med" w="med" type="none"/>
          </a:ln>
        </p:spPr>
      </p:cxnSp>
      <p:sp>
        <p:nvSpPr>
          <p:cNvPr id="255" name="Google Shape;255;p28"/>
          <p:cNvSpPr txBox="1"/>
          <p:nvPr/>
        </p:nvSpPr>
        <p:spPr>
          <a:xfrm>
            <a:off x="7775350" y="2176775"/>
            <a:ext cx="4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(1)</a:t>
            </a:r>
            <a:endParaRPr>
              <a:latin typeface="Lato"/>
              <a:ea typeface="Lato"/>
              <a:cs typeface="Lato"/>
              <a:sym typeface="Lato"/>
            </a:endParaRPr>
          </a:p>
        </p:txBody>
      </p:sp>
      <p:cxnSp>
        <p:nvCxnSpPr>
          <p:cNvPr id="256" name="Google Shape;256;p28"/>
          <p:cNvCxnSpPr/>
          <p:nvPr/>
        </p:nvCxnSpPr>
        <p:spPr>
          <a:xfrm>
            <a:off x="6622150" y="3342875"/>
            <a:ext cx="1153200" cy="0"/>
          </a:xfrm>
          <a:prstGeom prst="straightConnector1">
            <a:avLst/>
          </a:prstGeom>
          <a:noFill/>
          <a:ln cap="flat" cmpd="sng" w="9525">
            <a:solidFill>
              <a:schemeClr val="dk2"/>
            </a:solidFill>
            <a:prstDash val="solid"/>
            <a:round/>
            <a:headEnd len="med" w="med" type="none"/>
            <a:tailEnd len="med" w="med" type="none"/>
          </a:ln>
        </p:spPr>
      </p:cxnSp>
      <p:sp>
        <p:nvSpPr>
          <p:cNvPr id="257" name="Google Shape;257;p28"/>
          <p:cNvSpPr txBox="1"/>
          <p:nvPr/>
        </p:nvSpPr>
        <p:spPr>
          <a:xfrm>
            <a:off x="7775350" y="3142775"/>
            <a:ext cx="4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(2)</a:t>
            </a:r>
            <a:endParaRPr>
              <a:latin typeface="Lato"/>
              <a:ea typeface="Lato"/>
              <a:cs typeface="Lato"/>
              <a:sym typeface="Lato"/>
            </a:endParaRPr>
          </a:p>
        </p:txBody>
      </p:sp>
      <p:sp>
        <p:nvSpPr>
          <p:cNvPr id="258" name="Google Shape;258;p28"/>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1000"/>
                                        <p:tgtEl>
                                          <p:spTgt spid="24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Holistic structure screening of &gt; 12,000 candidates</a:t>
            </a:r>
            <a:endParaRPr/>
          </a:p>
        </p:txBody>
      </p:sp>
      <p:sp>
        <p:nvSpPr>
          <p:cNvPr id="264" name="Google Shape;264;p29"/>
          <p:cNvSpPr txBox="1"/>
          <p:nvPr/>
        </p:nvSpPr>
        <p:spPr>
          <a:xfrm>
            <a:off x="863250" y="1768750"/>
            <a:ext cx="7554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Screening is done on features like: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High stability against oxidation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High stability against reduction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Low electronic conductivity</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High phase stability</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Low cost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High earth </a:t>
            </a:r>
            <a:r>
              <a:rPr lang="en-GB">
                <a:latin typeface="Lato"/>
                <a:ea typeface="Lato"/>
                <a:cs typeface="Lato"/>
                <a:sym typeface="Lato"/>
              </a:rPr>
              <a:t>abundance</a:t>
            </a:r>
            <a:r>
              <a:rPr lang="en-GB">
                <a:latin typeface="Lato"/>
                <a:ea typeface="Lato"/>
                <a:cs typeface="Lato"/>
                <a:sym typeface="Lato"/>
              </a:rPr>
              <a:t> </a:t>
            </a:r>
            <a:endParaRPr>
              <a:latin typeface="Lato"/>
              <a:ea typeface="Lato"/>
              <a:cs typeface="Lato"/>
              <a:sym typeface="Lato"/>
            </a:endParaRPr>
          </a:p>
        </p:txBody>
      </p:sp>
      <p:sp>
        <p:nvSpPr>
          <p:cNvPr id="265" name="Google Shape;265;p29"/>
          <p:cNvSpPr txBox="1"/>
          <p:nvPr/>
        </p:nvSpPr>
        <p:spPr>
          <a:xfrm>
            <a:off x="863850" y="3461950"/>
            <a:ext cx="7167000" cy="400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All Li-containing materials: &gt;12,000</a:t>
            </a:r>
            <a:endParaRPr>
              <a:latin typeface="Lato"/>
              <a:ea typeface="Lato"/>
              <a:cs typeface="Lato"/>
              <a:sym typeface="Lato"/>
            </a:endParaRPr>
          </a:p>
        </p:txBody>
      </p:sp>
      <p:sp>
        <p:nvSpPr>
          <p:cNvPr id="266" name="Google Shape;266;p29"/>
          <p:cNvSpPr txBox="1"/>
          <p:nvPr/>
        </p:nvSpPr>
        <p:spPr>
          <a:xfrm>
            <a:off x="863250" y="3923350"/>
            <a:ext cx="608400" cy="400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7" name="Google Shape;267;p29"/>
          <p:cNvSpPr txBox="1"/>
          <p:nvPr/>
        </p:nvSpPr>
        <p:spPr>
          <a:xfrm>
            <a:off x="863250" y="4384750"/>
            <a:ext cx="127500" cy="400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Lato"/>
              <a:ea typeface="Lato"/>
              <a:cs typeface="Lato"/>
              <a:sym typeface="Lato"/>
            </a:endParaRPr>
          </a:p>
        </p:txBody>
      </p:sp>
      <p:sp>
        <p:nvSpPr>
          <p:cNvPr id="268" name="Google Shape;268;p29"/>
          <p:cNvSpPr txBox="1"/>
          <p:nvPr/>
        </p:nvSpPr>
        <p:spPr>
          <a:xfrm>
            <a:off x="1577725" y="3923350"/>
            <a:ext cx="624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All requirements except ionic conductivity: 317</a:t>
            </a:r>
            <a:endParaRPr>
              <a:latin typeface="Lato"/>
              <a:ea typeface="Lato"/>
              <a:cs typeface="Lato"/>
              <a:sym typeface="Lato"/>
            </a:endParaRPr>
          </a:p>
        </p:txBody>
      </p:sp>
      <p:sp>
        <p:nvSpPr>
          <p:cNvPr id="269" name="Google Shape;269;p29"/>
          <p:cNvSpPr txBox="1"/>
          <p:nvPr/>
        </p:nvSpPr>
        <p:spPr>
          <a:xfrm>
            <a:off x="1153225" y="4384750"/>
            <a:ext cx="42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All requirements: 21</a:t>
            </a:r>
            <a:r>
              <a:rPr baseline="30000" lang="en-GB">
                <a:latin typeface="Lato"/>
                <a:ea typeface="Lato"/>
                <a:cs typeface="Lato"/>
                <a:sym typeface="Lato"/>
              </a:rPr>
              <a:t>[5]</a:t>
            </a:r>
            <a:endParaRPr baseline="30000">
              <a:latin typeface="Lato"/>
              <a:ea typeface="Lato"/>
              <a:cs typeface="Lato"/>
              <a:sym typeface="Lato"/>
            </a:endParaRPr>
          </a:p>
        </p:txBody>
      </p:sp>
      <p:sp>
        <p:nvSpPr>
          <p:cNvPr id="270" name="Google Shape;270;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71" name="Google Shape;271;p29"/>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272" name="Google Shape;272;p29"/>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Algorithm outperforms humans in accuracy and speed</a:t>
            </a:r>
            <a:endParaRPr/>
          </a:p>
        </p:txBody>
      </p:sp>
      <p:pic>
        <p:nvPicPr>
          <p:cNvPr id="278" name="Google Shape;278;p30"/>
          <p:cNvPicPr preferRelativeResize="0"/>
          <p:nvPr/>
        </p:nvPicPr>
        <p:blipFill rotWithShape="1">
          <a:blip r:embed="rId3">
            <a:alphaModFix/>
          </a:blip>
          <a:srcRect b="5324" l="12325" r="12475" t="13136"/>
          <a:stretch/>
        </p:blipFill>
        <p:spPr>
          <a:xfrm>
            <a:off x="4427588" y="2256925"/>
            <a:ext cx="3990274" cy="2433775"/>
          </a:xfrm>
          <a:prstGeom prst="rect">
            <a:avLst/>
          </a:prstGeom>
          <a:noFill/>
          <a:ln>
            <a:noFill/>
          </a:ln>
        </p:spPr>
      </p:pic>
      <p:sp>
        <p:nvSpPr>
          <p:cNvPr id="279" name="Google Shape;279;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80" name="Google Shape;280;p30"/>
          <p:cNvSpPr txBox="1"/>
          <p:nvPr/>
        </p:nvSpPr>
        <p:spPr>
          <a:xfrm>
            <a:off x="863150" y="2433800"/>
            <a:ext cx="3204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Figure: Performance of PhD students, ML Model and Physics-based models on predicting good candidate material</a:t>
            </a:r>
            <a:r>
              <a:rPr baseline="30000" lang="en-GB">
                <a:latin typeface="Lato"/>
                <a:ea typeface="Lato"/>
                <a:cs typeface="Lato"/>
                <a:sym typeface="Lato"/>
              </a:rPr>
              <a:t>[6]</a:t>
            </a:r>
            <a:endParaRPr baseline="30000">
              <a:latin typeface="Lato"/>
              <a:ea typeface="Lato"/>
              <a:cs typeface="Lato"/>
              <a:sym typeface="Lato"/>
            </a:endParaRPr>
          </a:p>
        </p:txBody>
      </p:sp>
      <p:sp>
        <p:nvSpPr>
          <p:cNvPr id="281" name="Google Shape;281;p30"/>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[6] Sendek, Austin D., Ekin D. Cubuk, Evan R. Antoniuk, Gowoon Cheon, Yi Cui, and Evan J. Reed. "Machine learning-assisted discovery of many new solid li-ion conducting materials." arXiv preprint arXiv:1808.02470 (2018).</a:t>
            </a:r>
            <a:endParaRPr sz="900">
              <a:latin typeface="Lato"/>
              <a:ea typeface="Lato"/>
              <a:cs typeface="Lato"/>
              <a:sym typeface="Lato"/>
            </a:endParaRPr>
          </a:p>
        </p:txBody>
      </p:sp>
      <p:sp>
        <p:nvSpPr>
          <p:cNvPr id="282" name="Google Shape;282;p30"/>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F1 Score</a:t>
            </a:r>
            <a:endParaRPr/>
          </a:p>
        </p:txBody>
      </p:sp>
      <p:sp>
        <p:nvSpPr>
          <p:cNvPr id="288" name="Google Shape;288;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89" name="Google Shape;289;p31"/>
          <p:cNvPicPr preferRelativeResize="0"/>
          <p:nvPr/>
        </p:nvPicPr>
        <p:blipFill rotWithShape="1">
          <a:blip r:embed="rId3">
            <a:alphaModFix/>
          </a:blip>
          <a:srcRect b="9982" l="0" r="1400" t="0"/>
          <a:stretch/>
        </p:blipFill>
        <p:spPr>
          <a:xfrm>
            <a:off x="1955900" y="1853850"/>
            <a:ext cx="5232202" cy="2686900"/>
          </a:xfrm>
          <a:prstGeom prst="rect">
            <a:avLst/>
          </a:prstGeom>
          <a:noFill/>
          <a:ln>
            <a:noFill/>
          </a:ln>
        </p:spPr>
      </p:pic>
      <p:sp>
        <p:nvSpPr>
          <p:cNvPr id="290" name="Google Shape;290;p31"/>
          <p:cNvSpPr txBox="1"/>
          <p:nvPr/>
        </p:nvSpPr>
        <p:spPr>
          <a:xfrm>
            <a:off x="729450" y="4749850"/>
            <a:ext cx="743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[19] </a:t>
            </a:r>
            <a:r>
              <a:rPr lang="en-GB" sz="900">
                <a:latin typeface="Lato"/>
                <a:ea typeface="Lato"/>
                <a:cs typeface="Lato"/>
                <a:sym typeface="Lato"/>
              </a:rPr>
              <a:t>https://medium.com/analytics-vidhya/confusion-matrix-accuracy-precision-recall-f1-score-ade299cf63cd</a:t>
            </a:r>
            <a:endParaRPr sz="900">
              <a:latin typeface="Lato"/>
              <a:ea typeface="Lato"/>
              <a:cs typeface="Lato"/>
              <a:sym typeface="Lato"/>
            </a:endParaRPr>
          </a:p>
        </p:txBody>
      </p:sp>
      <p:sp>
        <p:nvSpPr>
          <p:cNvPr id="291" name="Google Shape;291;p31"/>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Objective</a:t>
            </a:r>
            <a:endParaRPr/>
          </a:p>
        </p:txBody>
      </p:sp>
      <p:sp>
        <p:nvSpPr>
          <p:cNvPr id="94" name="Google Shape;94;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sz="1400"/>
              <a:t>To explore</a:t>
            </a:r>
            <a:r>
              <a:rPr lang="en-GB" sz="1400"/>
              <a:t> the unknown part of material science where we are combining, what we know from the conventional approaches, with these new ideas from big data and machine learning to accelerate the current work of search for materials for solid electrolytes in the lithium-ion batteries.</a:t>
            </a:r>
            <a:endParaRPr sz="1400"/>
          </a:p>
          <a:p>
            <a:pPr indent="-317500" lvl="0" marL="457200" rtl="0" algn="l">
              <a:spcBef>
                <a:spcPts val="0"/>
              </a:spcBef>
              <a:spcAft>
                <a:spcPts val="0"/>
              </a:spcAft>
              <a:buSzPts val="1400"/>
              <a:buChar char="●"/>
            </a:pPr>
            <a:r>
              <a:rPr lang="en-GB" sz="1400"/>
              <a:t>Understand how machine learning works.</a:t>
            </a:r>
            <a:endParaRPr sz="1400"/>
          </a:p>
          <a:p>
            <a:pPr indent="-317500" lvl="0" marL="457200" rtl="0" algn="l">
              <a:spcBef>
                <a:spcPts val="0"/>
              </a:spcBef>
              <a:spcAft>
                <a:spcPts val="0"/>
              </a:spcAft>
              <a:buSzPts val="1400"/>
              <a:buChar char="●"/>
            </a:pPr>
            <a:r>
              <a:rPr lang="en-GB" sz="1400"/>
              <a:t>Solid-State Batteries.</a:t>
            </a:r>
            <a:endParaRPr sz="1400"/>
          </a:p>
        </p:txBody>
      </p:sp>
      <p:sp>
        <p:nvSpPr>
          <p:cNvPr id="95" name="Google Shape;95;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6" name="Google Shape;96;p14"/>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F1 Score</a:t>
            </a:r>
            <a:endParaRPr/>
          </a:p>
        </p:txBody>
      </p:sp>
      <p:sp>
        <p:nvSpPr>
          <p:cNvPr id="297" name="Google Shape;297;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298" name="Google Shape;298;p32"/>
          <p:cNvPicPr preferRelativeResize="0"/>
          <p:nvPr/>
        </p:nvPicPr>
        <p:blipFill rotWithShape="1">
          <a:blip r:embed="rId3">
            <a:alphaModFix/>
          </a:blip>
          <a:srcRect b="9305" l="0" r="1205" t="0"/>
          <a:stretch/>
        </p:blipFill>
        <p:spPr>
          <a:xfrm>
            <a:off x="1920450" y="1853850"/>
            <a:ext cx="5242277" cy="2707001"/>
          </a:xfrm>
          <a:prstGeom prst="rect">
            <a:avLst/>
          </a:prstGeom>
          <a:noFill/>
          <a:ln>
            <a:noFill/>
          </a:ln>
        </p:spPr>
      </p:pic>
      <p:sp>
        <p:nvSpPr>
          <p:cNvPr id="299" name="Google Shape;299;p32"/>
          <p:cNvSpPr txBox="1"/>
          <p:nvPr/>
        </p:nvSpPr>
        <p:spPr>
          <a:xfrm>
            <a:off x="729450" y="4749850"/>
            <a:ext cx="743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[19] https://medium.com/analytics-vidhya/confusion-matrix-accuracy-precision-recall-f1-score-ade299cf63cd</a:t>
            </a:r>
            <a:endParaRPr sz="900">
              <a:latin typeface="Lato"/>
              <a:ea typeface="Lato"/>
              <a:cs typeface="Lato"/>
              <a:sym typeface="Lato"/>
            </a:endParaRPr>
          </a:p>
        </p:txBody>
      </p:sp>
      <p:sp>
        <p:nvSpPr>
          <p:cNvPr id="300" name="Google Shape;300;p32"/>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F1 Score</a:t>
            </a:r>
            <a:endParaRPr/>
          </a:p>
        </p:txBody>
      </p:sp>
      <p:sp>
        <p:nvSpPr>
          <p:cNvPr id="306" name="Google Shape;306;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07" name="Google Shape;307;p33"/>
          <p:cNvPicPr preferRelativeResize="0"/>
          <p:nvPr/>
        </p:nvPicPr>
        <p:blipFill rotWithShape="1">
          <a:blip r:embed="rId3">
            <a:alphaModFix/>
          </a:blip>
          <a:srcRect b="11386" l="0" r="1176" t="0"/>
          <a:stretch/>
        </p:blipFill>
        <p:spPr>
          <a:xfrm>
            <a:off x="1918800" y="2006250"/>
            <a:ext cx="5243923" cy="2645001"/>
          </a:xfrm>
          <a:prstGeom prst="rect">
            <a:avLst/>
          </a:prstGeom>
          <a:noFill/>
          <a:ln>
            <a:noFill/>
          </a:ln>
        </p:spPr>
      </p:pic>
      <p:sp>
        <p:nvSpPr>
          <p:cNvPr id="308" name="Google Shape;308;p33"/>
          <p:cNvSpPr txBox="1"/>
          <p:nvPr/>
        </p:nvSpPr>
        <p:spPr>
          <a:xfrm>
            <a:off x="729450" y="4749850"/>
            <a:ext cx="743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[19] https://medium.com/analytics-vidhya/confusion-matrix-accuracy-precision-recall-f1-score-ade299cf63cd</a:t>
            </a:r>
            <a:endParaRPr sz="900">
              <a:latin typeface="Lato"/>
              <a:ea typeface="Lato"/>
              <a:cs typeface="Lato"/>
              <a:sym typeface="Lato"/>
            </a:endParaRPr>
          </a:p>
        </p:txBody>
      </p:sp>
      <p:sp>
        <p:nvSpPr>
          <p:cNvPr id="309" name="Google Shape;309;p33"/>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F1 Score</a:t>
            </a:r>
            <a:endParaRPr/>
          </a:p>
        </p:txBody>
      </p:sp>
      <p:sp>
        <p:nvSpPr>
          <p:cNvPr id="315" name="Google Shape;315;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16" name="Google Shape;316;p34"/>
          <p:cNvPicPr preferRelativeResize="0"/>
          <p:nvPr/>
        </p:nvPicPr>
        <p:blipFill rotWithShape="1">
          <a:blip r:embed="rId3">
            <a:alphaModFix/>
          </a:blip>
          <a:srcRect b="8079" l="0" r="1370" t="0"/>
          <a:stretch/>
        </p:blipFill>
        <p:spPr>
          <a:xfrm>
            <a:off x="1918800" y="2006250"/>
            <a:ext cx="5233877" cy="2743600"/>
          </a:xfrm>
          <a:prstGeom prst="rect">
            <a:avLst/>
          </a:prstGeom>
          <a:noFill/>
          <a:ln>
            <a:noFill/>
          </a:ln>
        </p:spPr>
      </p:pic>
      <p:sp>
        <p:nvSpPr>
          <p:cNvPr id="317" name="Google Shape;317;p34"/>
          <p:cNvSpPr txBox="1"/>
          <p:nvPr/>
        </p:nvSpPr>
        <p:spPr>
          <a:xfrm>
            <a:off x="729450" y="4749850"/>
            <a:ext cx="743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[19] https://medium.com/analytics-vidhya/confusion-matrix-accuracy-precision-recall-f1-score-ade299cf63cd</a:t>
            </a:r>
            <a:endParaRPr sz="900">
              <a:latin typeface="Lato"/>
              <a:ea typeface="Lato"/>
              <a:cs typeface="Lato"/>
              <a:sym typeface="Lato"/>
            </a:endParaRPr>
          </a:p>
        </p:txBody>
      </p:sp>
      <p:sp>
        <p:nvSpPr>
          <p:cNvPr id="318" name="Google Shape;318;p34"/>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F1 Score</a:t>
            </a:r>
            <a:endParaRPr/>
          </a:p>
        </p:txBody>
      </p:sp>
      <p:sp>
        <p:nvSpPr>
          <p:cNvPr id="324" name="Google Shape;324;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25" name="Google Shape;325;p35"/>
          <p:cNvPicPr preferRelativeResize="0"/>
          <p:nvPr/>
        </p:nvPicPr>
        <p:blipFill rotWithShape="1">
          <a:blip r:embed="rId3">
            <a:alphaModFix/>
          </a:blip>
          <a:srcRect b="8079" l="0" r="1777" t="0"/>
          <a:stretch/>
        </p:blipFill>
        <p:spPr>
          <a:xfrm>
            <a:off x="1965950" y="2006250"/>
            <a:ext cx="5212099" cy="2743600"/>
          </a:xfrm>
          <a:prstGeom prst="rect">
            <a:avLst/>
          </a:prstGeom>
          <a:noFill/>
          <a:ln>
            <a:noFill/>
          </a:ln>
        </p:spPr>
      </p:pic>
      <p:sp>
        <p:nvSpPr>
          <p:cNvPr id="326" name="Google Shape;326;p35"/>
          <p:cNvSpPr txBox="1"/>
          <p:nvPr/>
        </p:nvSpPr>
        <p:spPr>
          <a:xfrm>
            <a:off x="729450" y="4749850"/>
            <a:ext cx="743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[19] https://medium.com/analytics-vidhya/confusion-matrix-accuracy-precision-recall-f1-score-ade299cf63cd</a:t>
            </a:r>
            <a:endParaRPr sz="900">
              <a:latin typeface="Lato"/>
              <a:ea typeface="Lato"/>
              <a:cs typeface="Lato"/>
              <a:sym typeface="Lato"/>
            </a:endParaRPr>
          </a:p>
        </p:txBody>
      </p:sp>
      <p:sp>
        <p:nvSpPr>
          <p:cNvPr id="327" name="Google Shape;327;p35"/>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F1 Score</a:t>
            </a:r>
            <a:endParaRPr/>
          </a:p>
        </p:txBody>
      </p:sp>
      <p:sp>
        <p:nvSpPr>
          <p:cNvPr id="333" name="Google Shape;333;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334" name="Google Shape;334;p36"/>
          <p:cNvPicPr preferRelativeResize="0"/>
          <p:nvPr/>
        </p:nvPicPr>
        <p:blipFill rotWithShape="1">
          <a:blip r:embed="rId3">
            <a:alphaModFix/>
          </a:blip>
          <a:srcRect b="8079" l="0" r="1777" t="0"/>
          <a:stretch/>
        </p:blipFill>
        <p:spPr>
          <a:xfrm>
            <a:off x="1965950" y="2006250"/>
            <a:ext cx="5212099" cy="2743600"/>
          </a:xfrm>
          <a:prstGeom prst="rect">
            <a:avLst/>
          </a:prstGeom>
          <a:noFill/>
          <a:ln>
            <a:noFill/>
          </a:ln>
        </p:spPr>
      </p:pic>
      <p:sp>
        <p:nvSpPr>
          <p:cNvPr id="335" name="Google Shape;335;p36"/>
          <p:cNvSpPr txBox="1"/>
          <p:nvPr/>
        </p:nvSpPr>
        <p:spPr>
          <a:xfrm>
            <a:off x="729450" y="4749850"/>
            <a:ext cx="743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[19] https://medium.com/analytics-vidhya/confusion-matrix-accuracy-precision-recall-f1-score-ade299cf63cd</a:t>
            </a:r>
            <a:endParaRPr sz="900">
              <a:latin typeface="Lato"/>
              <a:ea typeface="Lato"/>
              <a:cs typeface="Lato"/>
              <a:sym typeface="Lato"/>
            </a:endParaRPr>
          </a:p>
        </p:txBody>
      </p:sp>
      <p:sp>
        <p:nvSpPr>
          <p:cNvPr id="336" name="Google Shape;336;p36"/>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F1 Score</a:t>
            </a:r>
            <a:endParaRPr/>
          </a:p>
        </p:txBody>
      </p:sp>
      <p:sp>
        <p:nvSpPr>
          <p:cNvPr id="342" name="Google Shape;342;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descr="F1 = 2\cdot \frac{precision*recall}{precision + recall}" id="343" name="Google Shape;343;p37"/>
          <p:cNvPicPr preferRelativeResize="0"/>
          <p:nvPr/>
        </p:nvPicPr>
        <p:blipFill>
          <a:blip r:embed="rId3">
            <a:alphaModFix/>
          </a:blip>
          <a:stretch>
            <a:fillRect/>
          </a:stretch>
        </p:blipFill>
        <p:spPr>
          <a:xfrm>
            <a:off x="2097888" y="2119300"/>
            <a:ext cx="4948225" cy="800650"/>
          </a:xfrm>
          <a:prstGeom prst="rect">
            <a:avLst/>
          </a:prstGeom>
          <a:noFill/>
          <a:ln>
            <a:noFill/>
          </a:ln>
        </p:spPr>
      </p:pic>
      <p:sp>
        <p:nvSpPr>
          <p:cNvPr id="344" name="Google Shape;344;p37"/>
          <p:cNvSpPr txBox="1"/>
          <p:nvPr/>
        </p:nvSpPr>
        <p:spPr>
          <a:xfrm>
            <a:off x="900125" y="3557600"/>
            <a:ext cx="751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latin typeface="Lato"/>
                <a:ea typeface="Lato"/>
                <a:cs typeface="Lato"/>
                <a:sym typeface="Lato"/>
                <a:hlinkClick r:id="rId4"/>
              </a:rPr>
              <a:t>https://colab.research.google.com/drive/1p-_OBcZXUgle0RUqAAafE_HQ2zdS8QPo?usp=sharing</a:t>
            </a:r>
            <a:endParaRPr>
              <a:latin typeface="Lato"/>
              <a:ea typeface="Lato"/>
              <a:cs typeface="Lato"/>
              <a:sym typeface="Lato"/>
            </a:endParaRPr>
          </a:p>
        </p:txBody>
      </p:sp>
      <p:sp>
        <p:nvSpPr>
          <p:cNvPr id="345" name="Google Shape;345;p37"/>
          <p:cNvSpPr txBox="1"/>
          <p:nvPr/>
        </p:nvSpPr>
        <p:spPr>
          <a:xfrm>
            <a:off x="729450" y="4749850"/>
            <a:ext cx="743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[19] https://medium.com/analytics-vidhya/confusion-matrix-accuracy-precision-recall-f1-score-ade299cf63cd</a:t>
            </a:r>
            <a:endParaRPr sz="900">
              <a:latin typeface="Lato"/>
              <a:ea typeface="Lato"/>
              <a:cs typeface="Lato"/>
              <a:sym typeface="Lato"/>
            </a:endParaRPr>
          </a:p>
        </p:txBody>
      </p:sp>
      <p:sp>
        <p:nvSpPr>
          <p:cNvPr id="346" name="Google Shape;346;p37"/>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Simultaneous optimization</a:t>
            </a:r>
            <a:r>
              <a:rPr lang="en-GB"/>
              <a:t> of Conductivity </a:t>
            </a:r>
            <a:r>
              <a:rPr lang="en-GB"/>
              <a:t>and</a:t>
            </a:r>
            <a:r>
              <a:rPr lang="en-GB"/>
              <a:t> S</a:t>
            </a:r>
            <a:r>
              <a:rPr lang="en-GB"/>
              <a:t>tability</a:t>
            </a:r>
            <a:r>
              <a:rPr lang="en-GB"/>
              <a:t> </a:t>
            </a:r>
            <a:endParaRPr/>
          </a:p>
        </p:txBody>
      </p:sp>
      <p:sp>
        <p:nvSpPr>
          <p:cNvPr id="352" name="Google Shape;352;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53" name="Google Shape;353;p38"/>
          <p:cNvSpPr txBox="1"/>
          <p:nvPr/>
        </p:nvSpPr>
        <p:spPr>
          <a:xfrm>
            <a:off x="729450" y="4595150"/>
            <a:ext cx="7435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[14] </a:t>
            </a:r>
            <a:r>
              <a:rPr lang="en-GB" sz="900">
                <a:latin typeface="Lato"/>
                <a:ea typeface="Lato"/>
                <a:cs typeface="Lato"/>
                <a:sym typeface="Lato"/>
              </a:rPr>
              <a:t>Wang, Shuo, Qiang Bai, Adelaide M. Nolan, Yunsheng Liu, Sheng Gong, Qiang Sun, and Yifei Mo. "Lithium Chlorides and Bromides as Promising Solid‐State Chemistries for Fast Ion Conductors with Good Electrochemical Stability." Angewandte Chemie International Edition 58, no. 24 (2019): 8039-8043</a:t>
            </a:r>
            <a:r>
              <a:rPr lang="en-GB" sz="900">
                <a:latin typeface="Lato"/>
                <a:ea typeface="Lato"/>
                <a:cs typeface="Lato"/>
                <a:sym typeface="Lato"/>
              </a:rPr>
              <a:t>.</a:t>
            </a:r>
            <a:endParaRPr sz="900">
              <a:latin typeface="Lato"/>
              <a:ea typeface="Lato"/>
              <a:cs typeface="Lato"/>
              <a:sym typeface="Lato"/>
            </a:endParaRPr>
          </a:p>
        </p:txBody>
      </p:sp>
      <p:cxnSp>
        <p:nvCxnSpPr>
          <p:cNvPr id="354" name="Google Shape;354;p38"/>
          <p:cNvCxnSpPr/>
          <p:nvPr/>
        </p:nvCxnSpPr>
        <p:spPr>
          <a:xfrm rot="10800000">
            <a:off x="2581625" y="2274850"/>
            <a:ext cx="9900" cy="1899300"/>
          </a:xfrm>
          <a:prstGeom prst="straightConnector1">
            <a:avLst/>
          </a:prstGeom>
          <a:noFill/>
          <a:ln cap="flat" cmpd="sng" w="9525">
            <a:solidFill>
              <a:schemeClr val="dk2"/>
            </a:solidFill>
            <a:prstDash val="solid"/>
            <a:round/>
            <a:headEnd len="med" w="med" type="none"/>
            <a:tailEnd len="med" w="med" type="triangle"/>
          </a:ln>
        </p:spPr>
      </p:cxnSp>
      <p:cxnSp>
        <p:nvCxnSpPr>
          <p:cNvPr id="355" name="Google Shape;355;p38"/>
          <p:cNvCxnSpPr/>
          <p:nvPr/>
        </p:nvCxnSpPr>
        <p:spPr>
          <a:xfrm flipH="1" rot="10800000">
            <a:off x="2176100" y="3867500"/>
            <a:ext cx="4767600" cy="29700"/>
          </a:xfrm>
          <a:prstGeom prst="straightConnector1">
            <a:avLst/>
          </a:prstGeom>
          <a:noFill/>
          <a:ln cap="flat" cmpd="sng" w="9525">
            <a:solidFill>
              <a:schemeClr val="dk2"/>
            </a:solidFill>
            <a:prstDash val="solid"/>
            <a:round/>
            <a:headEnd len="med" w="med" type="none"/>
            <a:tailEnd len="med" w="med" type="triangle"/>
          </a:ln>
        </p:spPr>
      </p:cxnSp>
      <p:sp>
        <p:nvSpPr>
          <p:cNvPr id="356" name="Google Shape;356;p38"/>
          <p:cNvSpPr/>
          <p:nvPr/>
        </p:nvSpPr>
        <p:spPr>
          <a:xfrm>
            <a:off x="2581600" y="2271600"/>
            <a:ext cx="732000" cy="461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600"/>
              <a:t>Fluorides</a:t>
            </a:r>
            <a:endParaRPr sz="600"/>
          </a:p>
        </p:txBody>
      </p:sp>
      <p:sp>
        <p:nvSpPr>
          <p:cNvPr id="357" name="Google Shape;357;p38"/>
          <p:cNvSpPr/>
          <p:nvPr/>
        </p:nvSpPr>
        <p:spPr>
          <a:xfrm>
            <a:off x="2987200" y="2641725"/>
            <a:ext cx="781500" cy="39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Oxides</a:t>
            </a:r>
            <a:endParaRPr sz="700"/>
          </a:p>
        </p:txBody>
      </p:sp>
      <p:sp>
        <p:nvSpPr>
          <p:cNvPr id="358" name="Google Shape;358;p38"/>
          <p:cNvSpPr/>
          <p:nvPr/>
        </p:nvSpPr>
        <p:spPr>
          <a:xfrm>
            <a:off x="4056600" y="3017825"/>
            <a:ext cx="1363800" cy="39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Everything else?</a:t>
            </a:r>
            <a:endParaRPr sz="1000"/>
          </a:p>
        </p:txBody>
      </p:sp>
      <p:sp>
        <p:nvSpPr>
          <p:cNvPr id="359" name="Google Shape;359;p38"/>
          <p:cNvSpPr/>
          <p:nvPr/>
        </p:nvSpPr>
        <p:spPr>
          <a:xfrm>
            <a:off x="5474050" y="3411425"/>
            <a:ext cx="984900" cy="32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Sulphides</a:t>
            </a:r>
            <a:endParaRPr sz="800"/>
          </a:p>
        </p:txBody>
      </p:sp>
      <p:sp>
        <p:nvSpPr>
          <p:cNvPr id="360" name="Google Shape;360;p38"/>
          <p:cNvSpPr txBox="1"/>
          <p:nvPr/>
        </p:nvSpPr>
        <p:spPr>
          <a:xfrm>
            <a:off x="5796325" y="3996100"/>
            <a:ext cx="213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Ionic Conductivity</a:t>
            </a:r>
            <a:endParaRPr>
              <a:latin typeface="Lato"/>
              <a:ea typeface="Lato"/>
              <a:cs typeface="Lato"/>
              <a:sym typeface="Lato"/>
            </a:endParaRPr>
          </a:p>
        </p:txBody>
      </p:sp>
      <p:sp>
        <p:nvSpPr>
          <p:cNvPr id="361" name="Google Shape;361;p38"/>
          <p:cNvSpPr txBox="1"/>
          <p:nvPr/>
        </p:nvSpPr>
        <p:spPr>
          <a:xfrm>
            <a:off x="880325" y="2373925"/>
            <a:ext cx="160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Electrochemical </a:t>
            </a:r>
            <a:r>
              <a:rPr lang="en-GB">
                <a:latin typeface="Lato"/>
                <a:ea typeface="Lato"/>
                <a:cs typeface="Lato"/>
                <a:sym typeface="Lato"/>
              </a:rPr>
              <a:t>Stability</a:t>
            </a:r>
            <a:endParaRPr>
              <a:latin typeface="Lato"/>
              <a:ea typeface="Lato"/>
              <a:cs typeface="Lato"/>
              <a:sym typeface="Lato"/>
            </a:endParaRPr>
          </a:p>
        </p:txBody>
      </p:sp>
      <p:sp>
        <p:nvSpPr>
          <p:cNvPr id="362" name="Google Shape;362;p38"/>
          <p:cNvSpPr txBox="1"/>
          <p:nvPr/>
        </p:nvSpPr>
        <p:spPr>
          <a:xfrm>
            <a:off x="6765675" y="2211700"/>
            <a:ext cx="116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Li-(X)-Y</a:t>
            </a:r>
            <a:endParaRPr>
              <a:latin typeface="Lato"/>
              <a:ea typeface="Lato"/>
              <a:cs typeface="Lato"/>
              <a:sym typeface="Lato"/>
            </a:endParaRPr>
          </a:p>
        </p:txBody>
      </p:sp>
      <p:sp>
        <p:nvSpPr>
          <p:cNvPr id="363" name="Google Shape;363;p38"/>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Simultaneous optimization of Conductivity and Stability </a:t>
            </a:r>
            <a:endParaRPr/>
          </a:p>
        </p:txBody>
      </p:sp>
      <p:sp>
        <p:nvSpPr>
          <p:cNvPr id="369" name="Google Shape;369;p3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70" name="Google Shape;370;p39"/>
          <p:cNvSpPr txBox="1"/>
          <p:nvPr/>
        </p:nvSpPr>
        <p:spPr>
          <a:xfrm>
            <a:off x="729450" y="4595150"/>
            <a:ext cx="7435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[14] Wang, Shuo, Qiang Bai, Adelaide M. Nolan, Yunsheng Liu, Sheng Gong, Qiang Sun, and Yifei Mo. "Lithium Chlorides and Bromides as Promising Solid‐State Chemistries for Fast Ion Conductors with Good Electrochemical Stability." Angewandte Chemie International Edition 58, no. 24 (2019): 8039-8043.</a:t>
            </a:r>
            <a:endParaRPr sz="900">
              <a:latin typeface="Lato"/>
              <a:ea typeface="Lato"/>
              <a:cs typeface="Lato"/>
              <a:sym typeface="Lato"/>
            </a:endParaRPr>
          </a:p>
        </p:txBody>
      </p:sp>
      <p:cxnSp>
        <p:nvCxnSpPr>
          <p:cNvPr id="371" name="Google Shape;371;p39"/>
          <p:cNvCxnSpPr/>
          <p:nvPr/>
        </p:nvCxnSpPr>
        <p:spPr>
          <a:xfrm rot="10800000">
            <a:off x="2581625" y="2274850"/>
            <a:ext cx="9900" cy="1899300"/>
          </a:xfrm>
          <a:prstGeom prst="straightConnector1">
            <a:avLst/>
          </a:prstGeom>
          <a:noFill/>
          <a:ln cap="flat" cmpd="sng" w="9525">
            <a:solidFill>
              <a:schemeClr val="dk2"/>
            </a:solidFill>
            <a:prstDash val="solid"/>
            <a:round/>
            <a:headEnd len="med" w="med" type="none"/>
            <a:tailEnd len="med" w="med" type="triangle"/>
          </a:ln>
        </p:spPr>
      </p:cxnSp>
      <p:cxnSp>
        <p:nvCxnSpPr>
          <p:cNvPr id="372" name="Google Shape;372;p39"/>
          <p:cNvCxnSpPr/>
          <p:nvPr/>
        </p:nvCxnSpPr>
        <p:spPr>
          <a:xfrm flipH="1" rot="10800000">
            <a:off x="2176100" y="3867500"/>
            <a:ext cx="4767600" cy="29700"/>
          </a:xfrm>
          <a:prstGeom prst="straightConnector1">
            <a:avLst/>
          </a:prstGeom>
          <a:noFill/>
          <a:ln cap="flat" cmpd="sng" w="9525">
            <a:solidFill>
              <a:schemeClr val="dk2"/>
            </a:solidFill>
            <a:prstDash val="solid"/>
            <a:round/>
            <a:headEnd len="med" w="med" type="none"/>
            <a:tailEnd len="med" w="med" type="triangle"/>
          </a:ln>
        </p:spPr>
      </p:cxnSp>
      <p:sp>
        <p:nvSpPr>
          <p:cNvPr id="373" name="Google Shape;373;p39"/>
          <p:cNvSpPr/>
          <p:nvPr/>
        </p:nvSpPr>
        <p:spPr>
          <a:xfrm>
            <a:off x="2581600" y="2271600"/>
            <a:ext cx="732000" cy="461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600"/>
              <a:t>Fluorides</a:t>
            </a:r>
            <a:endParaRPr sz="600"/>
          </a:p>
        </p:txBody>
      </p:sp>
      <p:sp>
        <p:nvSpPr>
          <p:cNvPr id="374" name="Google Shape;374;p39"/>
          <p:cNvSpPr/>
          <p:nvPr/>
        </p:nvSpPr>
        <p:spPr>
          <a:xfrm>
            <a:off x="2987200" y="2641725"/>
            <a:ext cx="781500" cy="39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Oxides</a:t>
            </a:r>
            <a:endParaRPr sz="700"/>
          </a:p>
        </p:txBody>
      </p:sp>
      <p:sp>
        <p:nvSpPr>
          <p:cNvPr id="375" name="Google Shape;375;p39"/>
          <p:cNvSpPr/>
          <p:nvPr/>
        </p:nvSpPr>
        <p:spPr>
          <a:xfrm>
            <a:off x="4056600" y="3017825"/>
            <a:ext cx="1363800" cy="39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Everything else?</a:t>
            </a:r>
            <a:endParaRPr sz="1000"/>
          </a:p>
        </p:txBody>
      </p:sp>
      <p:sp>
        <p:nvSpPr>
          <p:cNvPr id="376" name="Google Shape;376;p39"/>
          <p:cNvSpPr/>
          <p:nvPr/>
        </p:nvSpPr>
        <p:spPr>
          <a:xfrm>
            <a:off x="5474050" y="3411425"/>
            <a:ext cx="984900" cy="32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Sulphides</a:t>
            </a:r>
            <a:endParaRPr sz="800"/>
          </a:p>
        </p:txBody>
      </p:sp>
      <p:sp>
        <p:nvSpPr>
          <p:cNvPr id="377" name="Google Shape;377;p39"/>
          <p:cNvSpPr txBox="1"/>
          <p:nvPr/>
        </p:nvSpPr>
        <p:spPr>
          <a:xfrm>
            <a:off x="5796325" y="3996100"/>
            <a:ext cx="213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Ionic Conductivity</a:t>
            </a:r>
            <a:endParaRPr>
              <a:latin typeface="Lato"/>
              <a:ea typeface="Lato"/>
              <a:cs typeface="Lato"/>
              <a:sym typeface="Lato"/>
            </a:endParaRPr>
          </a:p>
        </p:txBody>
      </p:sp>
      <p:sp>
        <p:nvSpPr>
          <p:cNvPr id="378" name="Google Shape;378;p39"/>
          <p:cNvSpPr txBox="1"/>
          <p:nvPr/>
        </p:nvSpPr>
        <p:spPr>
          <a:xfrm>
            <a:off x="880325" y="2373925"/>
            <a:ext cx="160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Electrochemical Stability</a:t>
            </a:r>
            <a:endParaRPr>
              <a:latin typeface="Lato"/>
              <a:ea typeface="Lato"/>
              <a:cs typeface="Lato"/>
              <a:sym typeface="Lato"/>
            </a:endParaRPr>
          </a:p>
        </p:txBody>
      </p:sp>
      <p:sp>
        <p:nvSpPr>
          <p:cNvPr id="379" name="Google Shape;379;p39"/>
          <p:cNvSpPr txBox="1"/>
          <p:nvPr/>
        </p:nvSpPr>
        <p:spPr>
          <a:xfrm>
            <a:off x="6765675" y="2211700"/>
            <a:ext cx="116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Li-(X)-Y</a:t>
            </a:r>
            <a:endParaRPr>
              <a:latin typeface="Lato"/>
              <a:ea typeface="Lato"/>
              <a:cs typeface="Lato"/>
              <a:sym typeface="Lato"/>
            </a:endParaRPr>
          </a:p>
        </p:txBody>
      </p:sp>
      <p:sp>
        <p:nvSpPr>
          <p:cNvPr id="380" name="Google Shape;380;p39"/>
          <p:cNvSpPr txBox="1"/>
          <p:nvPr/>
        </p:nvSpPr>
        <p:spPr>
          <a:xfrm>
            <a:off x="4500575" y="2255225"/>
            <a:ext cx="205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latin typeface="Lato"/>
                <a:ea typeface="Lato"/>
                <a:cs typeface="Lato"/>
                <a:sym typeface="Lato"/>
              </a:rPr>
              <a:t>We want these outliers</a:t>
            </a:r>
            <a:endParaRPr>
              <a:solidFill>
                <a:schemeClr val="accent3"/>
              </a:solidFill>
              <a:latin typeface="Lato"/>
              <a:ea typeface="Lato"/>
              <a:cs typeface="Lato"/>
              <a:sym typeface="Lato"/>
            </a:endParaRPr>
          </a:p>
        </p:txBody>
      </p:sp>
      <p:sp>
        <p:nvSpPr>
          <p:cNvPr id="381" name="Google Shape;381;p39"/>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Simultaneous optimization of Conductivity and Stability </a:t>
            </a:r>
            <a:endParaRPr/>
          </a:p>
        </p:txBody>
      </p:sp>
      <p:sp>
        <p:nvSpPr>
          <p:cNvPr id="387" name="Google Shape;387;p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88" name="Google Shape;388;p40"/>
          <p:cNvSpPr txBox="1"/>
          <p:nvPr/>
        </p:nvSpPr>
        <p:spPr>
          <a:xfrm>
            <a:off x="729450" y="4595150"/>
            <a:ext cx="7435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[14] Wang, Shuo, Qiang Bai, Adelaide M. Nolan, Yunsheng Liu, Sheng Gong, Qiang Sun, and Yifei Mo. "Lithium Chlorides and Bromides as Promising Solid‐State Chemistries for Fast Ion Conductors with Good Electrochemical Stability." Angewandte Chemie International Edition 58, no. 24 (2019): 8039-8043.</a:t>
            </a:r>
            <a:endParaRPr sz="900">
              <a:latin typeface="Lato"/>
              <a:ea typeface="Lato"/>
              <a:cs typeface="Lato"/>
              <a:sym typeface="Lato"/>
            </a:endParaRPr>
          </a:p>
        </p:txBody>
      </p:sp>
      <p:sp>
        <p:nvSpPr>
          <p:cNvPr id="389" name="Google Shape;389;p40"/>
          <p:cNvSpPr txBox="1"/>
          <p:nvPr/>
        </p:nvSpPr>
        <p:spPr>
          <a:xfrm>
            <a:off x="880325" y="2364025"/>
            <a:ext cx="7537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“Are we more likely to find a high performance outlier from the sulphides or the oxides?”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GB">
                <a:latin typeface="Lato"/>
                <a:ea typeface="Lato"/>
                <a:cs typeface="Lato"/>
                <a:sym typeface="Lato"/>
              </a:rPr>
              <a:t>We want to make these trends quantitative.</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GB">
                <a:latin typeface="Lato"/>
                <a:ea typeface="Lato"/>
                <a:cs typeface="Lato"/>
                <a:sym typeface="Lato"/>
              </a:rPr>
              <a:t>This is very difficult to do with first principles.</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GB">
                <a:latin typeface="Lato"/>
                <a:ea typeface="Lato"/>
                <a:cs typeface="Lato"/>
                <a:sym typeface="Lato"/>
              </a:rPr>
              <a:t>This model + DFT </a:t>
            </a:r>
            <a:r>
              <a:rPr lang="en-GB">
                <a:latin typeface="Lato"/>
                <a:ea typeface="Lato"/>
                <a:cs typeface="Lato"/>
                <a:sym typeface="Lato"/>
              </a:rPr>
              <a:t>stability</a:t>
            </a:r>
            <a:r>
              <a:rPr lang="en-GB">
                <a:latin typeface="Lato"/>
                <a:ea typeface="Lato"/>
                <a:cs typeface="Lato"/>
                <a:sym typeface="Lato"/>
              </a:rPr>
              <a:t> methods allow us to answer these questions with data. </a:t>
            </a:r>
            <a:endParaRPr>
              <a:latin typeface="Lato"/>
              <a:ea typeface="Lato"/>
              <a:cs typeface="Lato"/>
              <a:sym typeface="Lato"/>
            </a:endParaRPr>
          </a:p>
        </p:txBody>
      </p:sp>
      <p:sp>
        <p:nvSpPr>
          <p:cNvPr id="390" name="Google Shape;390;p40"/>
          <p:cNvSpPr txBox="1"/>
          <p:nvPr/>
        </p:nvSpPr>
        <p:spPr>
          <a:xfrm>
            <a:off x="999025" y="3798275"/>
            <a:ext cx="68448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The model is “the best we can do with the data we have”</a:t>
            </a:r>
            <a:endParaRPr>
              <a:latin typeface="Lato"/>
              <a:ea typeface="Lato"/>
              <a:cs typeface="Lato"/>
              <a:sym typeface="Lato"/>
            </a:endParaRPr>
          </a:p>
        </p:txBody>
      </p:sp>
      <p:sp>
        <p:nvSpPr>
          <p:cNvPr id="391" name="Google Shape;391;p40"/>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1"/>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Model allows us to aggregate and analyze material performance data</a:t>
            </a:r>
            <a:endParaRPr/>
          </a:p>
        </p:txBody>
      </p:sp>
      <p:sp>
        <p:nvSpPr>
          <p:cNvPr id="397" name="Google Shape;397;p4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solidFill>
                  <a:schemeClr val="lt1"/>
                </a:solidFill>
              </a:rPr>
              <a:t>‹#›</a:t>
            </a:fld>
            <a:endParaRPr>
              <a:solidFill>
                <a:schemeClr val="lt1"/>
              </a:solidFill>
            </a:endParaRPr>
          </a:p>
        </p:txBody>
      </p:sp>
      <p:sp>
        <p:nvSpPr>
          <p:cNvPr id="398" name="Google Shape;398;p41"/>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lt1"/>
                </a:solidFill>
                <a:latin typeface="Lato"/>
                <a:ea typeface="Lato"/>
                <a:cs typeface="Lato"/>
                <a:sym typeface="Lato"/>
              </a:rPr>
              <a:t>25-11-2021</a:t>
            </a:r>
            <a:endParaRPr sz="90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 major problem worth solving: Liquid Electrolytes</a:t>
            </a:r>
            <a:endParaRPr/>
          </a:p>
        </p:txBody>
      </p:sp>
      <p:pic>
        <p:nvPicPr>
          <p:cNvPr id="102" name="Google Shape;102;p15"/>
          <p:cNvPicPr preferRelativeResize="0"/>
          <p:nvPr/>
        </p:nvPicPr>
        <p:blipFill rotWithShape="1">
          <a:blip r:embed="rId3">
            <a:alphaModFix/>
          </a:blip>
          <a:srcRect b="9930" l="659" r="10245" t="15403"/>
          <a:stretch/>
        </p:blipFill>
        <p:spPr>
          <a:xfrm>
            <a:off x="2187737" y="1853850"/>
            <a:ext cx="4768526" cy="2228599"/>
          </a:xfrm>
          <a:prstGeom prst="rect">
            <a:avLst/>
          </a:prstGeom>
          <a:noFill/>
          <a:ln>
            <a:noFill/>
          </a:ln>
        </p:spPr>
      </p:pic>
      <p:sp>
        <p:nvSpPr>
          <p:cNvPr id="103" name="Google Shape;103;p15"/>
          <p:cNvSpPr txBox="1"/>
          <p:nvPr/>
        </p:nvSpPr>
        <p:spPr>
          <a:xfrm>
            <a:off x="1846575" y="4129875"/>
            <a:ext cx="490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Figure: A schematic of a solid electrolyte battery</a:t>
            </a:r>
            <a:r>
              <a:rPr baseline="30000" lang="en-GB">
                <a:latin typeface="Lato"/>
                <a:ea typeface="Lato"/>
                <a:cs typeface="Lato"/>
                <a:sym typeface="Lato"/>
              </a:rPr>
              <a:t>[5]</a:t>
            </a:r>
            <a:r>
              <a:rPr lang="en-GB">
                <a:latin typeface="Lato"/>
                <a:ea typeface="Lato"/>
                <a:cs typeface="Lato"/>
                <a:sym typeface="Lato"/>
              </a:rPr>
              <a:t> </a:t>
            </a:r>
            <a:endParaRPr>
              <a:latin typeface="Lato"/>
              <a:ea typeface="Lato"/>
              <a:cs typeface="Lato"/>
              <a:sym typeface="Lato"/>
            </a:endParaRPr>
          </a:p>
        </p:txBody>
      </p:sp>
      <p:sp>
        <p:nvSpPr>
          <p:cNvPr id="104" name="Google Shape;104;p15"/>
          <p:cNvSpPr txBox="1"/>
          <p:nvPr/>
        </p:nvSpPr>
        <p:spPr>
          <a:xfrm>
            <a:off x="729450" y="4530075"/>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105" name="Google Shape;105;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06" name="Google Shape;106;p15"/>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04" name="Google Shape;404;p42"/>
          <p:cNvPicPr preferRelativeResize="0"/>
          <p:nvPr/>
        </p:nvPicPr>
        <p:blipFill rotWithShape="1">
          <a:blip r:embed="rId3">
            <a:alphaModFix/>
          </a:blip>
          <a:srcRect b="7655" l="5951" r="39744" t="19229"/>
          <a:stretch/>
        </p:blipFill>
        <p:spPr>
          <a:xfrm>
            <a:off x="264000" y="480488"/>
            <a:ext cx="5522424" cy="4182524"/>
          </a:xfrm>
          <a:prstGeom prst="rect">
            <a:avLst/>
          </a:prstGeom>
          <a:noFill/>
          <a:ln>
            <a:noFill/>
          </a:ln>
        </p:spPr>
      </p:pic>
      <p:sp>
        <p:nvSpPr>
          <p:cNvPr id="405" name="Google Shape;405;p42"/>
          <p:cNvSpPr txBox="1"/>
          <p:nvPr/>
        </p:nvSpPr>
        <p:spPr>
          <a:xfrm>
            <a:off x="6152425" y="1800225"/>
            <a:ext cx="23838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We assume the performance of new materials will come from the same distribution as the currently known materials.[14]</a:t>
            </a:r>
            <a:endParaRPr>
              <a:latin typeface="Lato"/>
              <a:ea typeface="Lato"/>
              <a:cs typeface="Lato"/>
              <a:sym typeface="Lato"/>
            </a:endParaRPr>
          </a:p>
        </p:txBody>
      </p:sp>
      <p:sp>
        <p:nvSpPr>
          <p:cNvPr id="406" name="Google Shape;406;p42"/>
          <p:cNvSpPr txBox="1"/>
          <p:nvPr/>
        </p:nvSpPr>
        <p:spPr>
          <a:xfrm>
            <a:off x="729450" y="4595150"/>
            <a:ext cx="7435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[14] Wang, Shuo, Qiang Bai, Adelaide M. Nolan, Yunsheng Liu, Sheng Gong, Qiang Sun, and Yifei Mo. "Lithium Chlorides and Bromides as Promising Solid‐State Chemistries for Fast Ion Conductors with Good Electrochemical Stability." Angewandte Chemie International Edition 58, no. 24 (2019): 8039-8043.</a:t>
            </a:r>
            <a:endParaRPr sz="900">
              <a:latin typeface="Lato"/>
              <a:ea typeface="Lato"/>
              <a:cs typeface="Lato"/>
              <a:sym typeface="Lato"/>
            </a:endParaRPr>
          </a:p>
        </p:txBody>
      </p:sp>
      <p:sp>
        <p:nvSpPr>
          <p:cNvPr id="407" name="Google Shape;407;p42"/>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13" name="Google Shape;413;p4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We use the past to predict the future</a:t>
            </a:r>
            <a:endParaRPr/>
          </a:p>
        </p:txBody>
      </p:sp>
      <p:pic>
        <p:nvPicPr>
          <p:cNvPr id="414" name="Google Shape;414;p43"/>
          <p:cNvPicPr preferRelativeResize="0"/>
          <p:nvPr/>
        </p:nvPicPr>
        <p:blipFill rotWithShape="1">
          <a:blip r:embed="rId3">
            <a:alphaModFix/>
          </a:blip>
          <a:srcRect b="63127" l="2248" r="7433" t="18942"/>
          <a:stretch/>
        </p:blipFill>
        <p:spPr>
          <a:xfrm>
            <a:off x="409675" y="1988175"/>
            <a:ext cx="8324674" cy="929650"/>
          </a:xfrm>
          <a:prstGeom prst="rect">
            <a:avLst/>
          </a:prstGeom>
          <a:noFill/>
          <a:ln>
            <a:noFill/>
          </a:ln>
        </p:spPr>
      </p:pic>
      <p:pic>
        <p:nvPicPr>
          <p:cNvPr id="415" name="Google Shape;415;p43"/>
          <p:cNvPicPr preferRelativeResize="0"/>
          <p:nvPr/>
        </p:nvPicPr>
        <p:blipFill rotWithShape="1">
          <a:blip r:embed="rId3">
            <a:alphaModFix/>
          </a:blip>
          <a:srcRect b="5499" l="50715" r="7432" t="38493"/>
          <a:stretch/>
        </p:blipFill>
        <p:spPr>
          <a:xfrm>
            <a:off x="6513575" y="2917825"/>
            <a:ext cx="2220773" cy="1671651"/>
          </a:xfrm>
          <a:prstGeom prst="rect">
            <a:avLst/>
          </a:prstGeom>
          <a:noFill/>
          <a:ln>
            <a:noFill/>
          </a:ln>
        </p:spPr>
      </p:pic>
      <p:sp>
        <p:nvSpPr>
          <p:cNvPr id="416" name="Google Shape;416;p43"/>
          <p:cNvSpPr txBox="1"/>
          <p:nvPr/>
        </p:nvSpPr>
        <p:spPr>
          <a:xfrm>
            <a:off x="890225" y="2987175"/>
            <a:ext cx="51336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The existing data defines a distribution of material performance.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Future data is likely to be pulled from that same distribution.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More promising results now = more promising results in the future.</a:t>
            </a:r>
            <a:endParaRPr>
              <a:latin typeface="Lato"/>
              <a:ea typeface="Lato"/>
              <a:cs typeface="Lato"/>
              <a:sym typeface="Lato"/>
            </a:endParaRPr>
          </a:p>
          <a:p>
            <a:pPr indent="-317500" lvl="0" marL="457200" rtl="0" algn="l">
              <a:spcBef>
                <a:spcPts val="0"/>
              </a:spcBef>
              <a:spcAft>
                <a:spcPts val="0"/>
              </a:spcAft>
              <a:buSzPts val="1400"/>
              <a:buFont typeface="Lato"/>
              <a:buChar char="●"/>
            </a:pPr>
            <a:r>
              <a:rPr b="1" lang="en-GB">
                <a:latin typeface="Lato"/>
                <a:ea typeface="Lato"/>
                <a:cs typeface="Lato"/>
                <a:sym typeface="Lato"/>
              </a:rPr>
              <a:t>Use the past to predict the future.</a:t>
            </a:r>
            <a:endParaRPr b="1">
              <a:latin typeface="Lato"/>
              <a:ea typeface="Lato"/>
              <a:cs typeface="Lato"/>
              <a:sym typeface="Lato"/>
            </a:endParaRPr>
          </a:p>
        </p:txBody>
      </p:sp>
      <p:sp>
        <p:nvSpPr>
          <p:cNvPr id="417" name="Google Shape;417;p43"/>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[6] Sendek, Austin D., Ekin D. Cubuk, Evan R. Antoniuk, Gowoon Cheon, Yi Cui, and Evan J. Reed. "Machine learning-assisted discovery of many new solid li-ion conducting materials." arXiv preprint arXiv:1808.02470 (2018).</a:t>
            </a:r>
            <a:endParaRPr sz="900">
              <a:latin typeface="Lato"/>
              <a:ea typeface="Lato"/>
              <a:cs typeface="Lato"/>
              <a:sym typeface="Lato"/>
            </a:endParaRPr>
          </a:p>
        </p:txBody>
      </p:sp>
      <p:sp>
        <p:nvSpPr>
          <p:cNvPr id="418" name="Google Shape;418;p43"/>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Conclusions for discovery likelihoods for all families</a:t>
            </a:r>
            <a:endParaRPr/>
          </a:p>
        </p:txBody>
      </p:sp>
      <p:sp>
        <p:nvSpPr>
          <p:cNvPr id="424" name="Google Shape;424;p4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25" name="Google Shape;425;p44"/>
          <p:cNvSpPr txBox="1"/>
          <p:nvPr/>
        </p:nvSpPr>
        <p:spPr>
          <a:xfrm>
            <a:off x="4639050" y="2077175"/>
            <a:ext cx="3897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Fast conducting and &gt;4V stability:</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GB">
                <a:latin typeface="Lato"/>
                <a:ea typeface="Lato"/>
                <a:cs typeface="Lato"/>
                <a:sym typeface="Lato"/>
              </a:rPr>
              <a:t>Oxides are very unlikely to produce high performance outliers.</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GB">
                <a:latin typeface="Lato"/>
                <a:ea typeface="Lato"/>
                <a:cs typeface="Lato"/>
                <a:sym typeface="Lato"/>
              </a:rPr>
              <a:t>Sulfides are more likely than oxides.</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GB">
                <a:latin typeface="Lato"/>
                <a:ea typeface="Lato"/>
                <a:cs typeface="Lato"/>
                <a:sym typeface="Lato"/>
              </a:rPr>
              <a:t>The data is limited for the halides, but they look particularly </a:t>
            </a:r>
            <a:r>
              <a:rPr lang="en-GB">
                <a:latin typeface="Lato"/>
                <a:ea typeface="Lato"/>
                <a:cs typeface="Lato"/>
                <a:sym typeface="Lato"/>
              </a:rPr>
              <a:t>promising, especially the chlorides.</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GB">
                <a:latin typeface="Lato"/>
                <a:ea typeface="Lato"/>
                <a:cs typeface="Lato"/>
                <a:sym typeface="Lato"/>
              </a:rPr>
              <a:t>Certain families are better against reduction and some are better against oxidation.</a:t>
            </a:r>
            <a:endParaRPr>
              <a:latin typeface="Lato"/>
              <a:ea typeface="Lato"/>
              <a:cs typeface="Lato"/>
              <a:sym typeface="Lato"/>
            </a:endParaRPr>
          </a:p>
        </p:txBody>
      </p:sp>
      <p:pic>
        <p:nvPicPr>
          <p:cNvPr id="426" name="Google Shape;426;p44"/>
          <p:cNvPicPr preferRelativeResize="0"/>
          <p:nvPr/>
        </p:nvPicPr>
        <p:blipFill rotWithShape="1">
          <a:blip r:embed="rId3">
            <a:alphaModFix/>
          </a:blip>
          <a:srcRect b="44212" l="32145" r="39745" t="19229"/>
          <a:stretch/>
        </p:blipFill>
        <p:spPr>
          <a:xfrm>
            <a:off x="1127625" y="2201394"/>
            <a:ext cx="2858573" cy="2091250"/>
          </a:xfrm>
          <a:prstGeom prst="rect">
            <a:avLst/>
          </a:prstGeom>
          <a:noFill/>
          <a:ln>
            <a:noFill/>
          </a:ln>
        </p:spPr>
      </p:pic>
      <p:sp>
        <p:nvSpPr>
          <p:cNvPr id="427" name="Google Shape;427;p44"/>
          <p:cNvSpPr txBox="1"/>
          <p:nvPr/>
        </p:nvSpPr>
        <p:spPr>
          <a:xfrm>
            <a:off x="729450" y="4595150"/>
            <a:ext cx="7435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[14] Wang, Shuo, Qiang Bai, Adelaide M. Nolan, Yunsheng Liu, Sheng Gong, Qiang Sun, and Yifei Mo. "Lithium Chlorides and Bromides as Promising Solid‐State Chemistries for Fast Ion Conductors with Good Electrochemical Stability." Angewandte Chemie International Edition 58, no. 24 (2019): 8039-8043.</a:t>
            </a:r>
            <a:endParaRPr sz="900">
              <a:latin typeface="Lato"/>
              <a:ea typeface="Lato"/>
              <a:cs typeface="Lato"/>
              <a:sym typeface="Lato"/>
            </a:endParaRPr>
          </a:p>
        </p:txBody>
      </p:sp>
      <p:sp>
        <p:nvSpPr>
          <p:cNvPr id="428" name="Google Shape;428;p44"/>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Simultaneous optimization of </a:t>
            </a:r>
            <a:r>
              <a:rPr lang="en-GB"/>
              <a:t>stability</a:t>
            </a:r>
            <a:r>
              <a:rPr lang="en-GB"/>
              <a:t> and </a:t>
            </a:r>
            <a:r>
              <a:rPr lang="en-GB"/>
              <a:t>conductivity</a:t>
            </a:r>
            <a:r>
              <a:rPr lang="en-GB"/>
              <a:t> </a:t>
            </a:r>
            <a:endParaRPr/>
          </a:p>
        </p:txBody>
      </p:sp>
      <p:sp>
        <p:nvSpPr>
          <p:cNvPr id="434" name="Google Shape;434;p4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cxnSp>
        <p:nvCxnSpPr>
          <p:cNvPr id="435" name="Google Shape;435;p45"/>
          <p:cNvCxnSpPr/>
          <p:nvPr/>
        </p:nvCxnSpPr>
        <p:spPr>
          <a:xfrm rot="10800000">
            <a:off x="2581625" y="2274850"/>
            <a:ext cx="9900" cy="1899300"/>
          </a:xfrm>
          <a:prstGeom prst="straightConnector1">
            <a:avLst/>
          </a:prstGeom>
          <a:noFill/>
          <a:ln cap="flat" cmpd="sng" w="9525">
            <a:solidFill>
              <a:schemeClr val="dk2"/>
            </a:solidFill>
            <a:prstDash val="solid"/>
            <a:round/>
            <a:headEnd len="med" w="med" type="none"/>
            <a:tailEnd len="med" w="med" type="triangle"/>
          </a:ln>
        </p:spPr>
      </p:cxnSp>
      <p:cxnSp>
        <p:nvCxnSpPr>
          <p:cNvPr id="436" name="Google Shape;436;p45"/>
          <p:cNvCxnSpPr/>
          <p:nvPr/>
        </p:nvCxnSpPr>
        <p:spPr>
          <a:xfrm flipH="1" rot="10800000">
            <a:off x="2176100" y="3867500"/>
            <a:ext cx="4767600" cy="29700"/>
          </a:xfrm>
          <a:prstGeom prst="straightConnector1">
            <a:avLst/>
          </a:prstGeom>
          <a:noFill/>
          <a:ln cap="flat" cmpd="sng" w="9525">
            <a:solidFill>
              <a:schemeClr val="dk2"/>
            </a:solidFill>
            <a:prstDash val="solid"/>
            <a:round/>
            <a:headEnd len="med" w="med" type="none"/>
            <a:tailEnd len="med" w="med" type="triangle"/>
          </a:ln>
        </p:spPr>
      </p:cxnSp>
      <p:sp>
        <p:nvSpPr>
          <p:cNvPr id="437" name="Google Shape;437;p45"/>
          <p:cNvSpPr/>
          <p:nvPr/>
        </p:nvSpPr>
        <p:spPr>
          <a:xfrm>
            <a:off x="2581600" y="2271600"/>
            <a:ext cx="732000" cy="461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600"/>
              <a:t>Fluorides</a:t>
            </a:r>
            <a:endParaRPr sz="600"/>
          </a:p>
        </p:txBody>
      </p:sp>
      <p:sp>
        <p:nvSpPr>
          <p:cNvPr id="438" name="Google Shape;438;p45"/>
          <p:cNvSpPr/>
          <p:nvPr/>
        </p:nvSpPr>
        <p:spPr>
          <a:xfrm>
            <a:off x="2987200" y="2641725"/>
            <a:ext cx="781500" cy="39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Oxides</a:t>
            </a:r>
            <a:endParaRPr sz="700"/>
          </a:p>
        </p:txBody>
      </p:sp>
      <p:sp>
        <p:nvSpPr>
          <p:cNvPr id="439" name="Google Shape;439;p45"/>
          <p:cNvSpPr/>
          <p:nvPr/>
        </p:nvSpPr>
        <p:spPr>
          <a:xfrm>
            <a:off x="4056600" y="3017825"/>
            <a:ext cx="1363800" cy="39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Everything else?</a:t>
            </a:r>
            <a:endParaRPr sz="1000"/>
          </a:p>
        </p:txBody>
      </p:sp>
      <p:sp>
        <p:nvSpPr>
          <p:cNvPr id="440" name="Google Shape;440;p45"/>
          <p:cNvSpPr/>
          <p:nvPr/>
        </p:nvSpPr>
        <p:spPr>
          <a:xfrm>
            <a:off x="5474050" y="3411425"/>
            <a:ext cx="984900" cy="323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Sulphides</a:t>
            </a:r>
            <a:endParaRPr sz="800"/>
          </a:p>
        </p:txBody>
      </p:sp>
      <p:sp>
        <p:nvSpPr>
          <p:cNvPr id="441" name="Google Shape;441;p45"/>
          <p:cNvSpPr txBox="1"/>
          <p:nvPr/>
        </p:nvSpPr>
        <p:spPr>
          <a:xfrm>
            <a:off x="5796325" y="3996100"/>
            <a:ext cx="213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Ionic Conductivity</a:t>
            </a:r>
            <a:endParaRPr>
              <a:latin typeface="Lato"/>
              <a:ea typeface="Lato"/>
              <a:cs typeface="Lato"/>
              <a:sym typeface="Lato"/>
            </a:endParaRPr>
          </a:p>
        </p:txBody>
      </p:sp>
      <p:sp>
        <p:nvSpPr>
          <p:cNvPr id="442" name="Google Shape;442;p45"/>
          <p:cNvSpPr txBox="1"/>
          <p:nvPr/>
        </p:nvSpPr>
        <p:spPr>
          <a:xfrm>
            <a:off x="880325" y="2373925"/>
            <a:ext cx="160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Electrochemical Stability</a:t>
            </a:r>
            <a:endParaRPr>
              <a:latin typeface="Lato"/>
              <a:ea typeface="Lato"/>
              <a:cs typeface="Lato"/>
              <a:sym typeface="Lato"/>
            </a:endParaRPr>
          </a:p>
        </p:txBody>
      </p:sp>
      <p:sp>
        <p:nvSpPr>
          <p:cNvPr id="443" name="Google Shape;443;p45"/>
          <p:cNvSpPr txBox="1"/>
          <p:nvPr/>
        </p:nvSpPr>
        <p:spPr>
          <a:xfrm>
            <a:off x="6512600" y="2229625"/>
            <a:ext cx="22452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Stable against Li metal.</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Stable against high V cathodes.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Fast ion conductor.</a:t>
            </a:r>
            <a:endParaRPr>
              <a:latin typeface="Lato"/>
              <a:ea typeface="Lato"/>
              <a:cs typeface="Lato"/>
              <a:sym typeface="Lato"/>
            </a:endParaRPr>
          </a:p>
        </p:txBody>
      </p:sp>
      <p:cxnSp>
        <p:nvCxnSpPr>
          <p:cNvPr id="444" name="Google Shape;444;p45"/>
          <p:cNvCxnSpPr/>
          <p:nvPr/>
        </p:nvCxnSpPr>
        <p:spPr>
          <a:xfrm>
            <a:off x="6538175" y="2453050"/>
            <a:ext cx="158400" cy="0"/>
          </a:xfrm>
          <a:prstGeom prst="straightConnector1">
            <a:avLst/>
          </a:prstGeom>
          <a:noFill/>
          <a:ln cap="flat" cmpd="sng" w="9525">
            <a:solidFill>
              <a:schemeClr val="dk2"/>
            </a:solidFill>
            <a:prstDash val="solid"/>
            <a:round/>
            <a:headEnd len="med" w="med" type="none"/>
            <a:tailEnd len="med" w="med" type="triangle"/>
          </a:ln>
        </p:spPr>
      </p:cxnSp>
      <p:cxnSp>
        <p:nvCxnSpPr>
          <p:cNvPr id="445" name="Google Shape;445;p45"/>
          <p:cNvCxnSpPr/>
          <p:nvPr/>
        </p:nvCxnSpPr>
        <p:spPr>
          <a:xfrm>
            <a:off x="6538175" y="2601425"/>
            <a:ext cx="197700" cy="227400"/>
          </a:xfrm>
          <a:prstGeom prst="straightConnector1">
            <a:avLst/>
          </a:prstGeom>
          <a:noFill/>
          <a:ln cap="flat" cmpd="sng" w="9525">
            <a:solidFill>
              <a:schemeClr val="dk2"/>
            </a:solidFill>
            <a:prstDash val="solid"/>
            <a:round/>
            <a:headEnd len="med" w="med" type="none"/>
            <a:tailEnd len="med" w="med" type="triangle"/>
          </a:ln>
        </p:spPr>
      </p:cxnSp>
      <p:cxnSp>
        <p:nvCxnSpPr>
          <p:cNvPr id="446" name="Google Shape;446;p45"/>
          <p:cNvCxnSpPr>
            <a:stCxn id="443" idx="1"/>
          </p:cNvCxnSpPr>
          <p:nvPr/>
        </p:nvCxnSpPr>
        <p:spPr>
          <a:xfrm>
            <a:off x="6512600" y="2860675"/>
            <a:ext cx="213600" cy="393600"/>
          </a:xfrm>
          <a:prstGeom prst="straightConnector1">
            <a:avLst/>
          </a:prstGeom>
          <a:noFill/>
          <a:ln cap="flat" cmpd="sng" w="9525">
            <a:solidFill>
              <a:schemeClr val="dk2"/>
            </a:solidFill>
            <a:prstDash val="solid"/>
            <a:round/>
            <a:headEnd len="med" w="med" type="none"/>
            <a:tailEnd len="med" w="med" type="triangle"/>
          </a:ln>
        </p:spPr>
      </p:cxnSp>
      <p:sp>
        <p:nvSpPr>
          <p:cNvPr id="447" name="Google Shape;447;p45"/>
          <p:cNvSpPr/>
          <p:nvPr/>
        </p:nvSpPr>
        <p:spPr>
          <a:xfrm>
            <a:off x="4757750" y="2225550"/>
            <a:ext cx="1755000" cy="615600"/>
          </a:xfrm>
          <a:prstGeom prst="ellipse">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“WONDER MATERIAL”</a:t>
            </a:r>
            <a:endParaRPr/>
          </a:p>
        </p:txBody>
      </p:sp>
      <p:sp>
        <p:nvSpPr>
          <p:cNvPr id="448" name="Google Shape;448;p45"/>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[6] Sendek, Austin D., Ekin D. Cubuk, Evan R. Antoniuk, Gowoon Cheon, Yi Cui, and Evan J. Reed. "Machine learning-assisted discovery of many new solid li-ion conducting materials." arXiv preprint arXiv:1808.02470 (2018).</a:t>
            </a:r>
            <a:endParaRPr sz="900">
              <a:latin typeface="Lato"/>
              <a:ea typeface="Lato"/>
              <a:cs typeface="Lato"/>
              <a:sym typeface="Lato"/>
            </a:endParaRPr>
          </a:p>
        </p:txBody>
      </p:sp>
      <p:sp>
        <p:nvSpPr>
          <p:cNvPr id="449" name="Google Shape;449;p45"/>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Likelihood</a:t>
            </a:r>
            <a:r>
              <a:rPr lang="en-GB"/>
              <a:t> of success</a:t>
            </a:r>
            <a:endParaRPr/>
          </a:p>
        </p:txBody>
      </p:sp>
      <p:sp>
        <p:nvSpPr>
          <p:cNvPr id="455" name="Google Shape;455;p4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456" name="Google Shape;456;p46"/>
          <p:cNvPicPr preferRelativeResize="0"/>
          <p:nvPr/>
        </p:nvPicPr>
        <p:blipFill rotWithShape="1">
          <a:blip r:embed="rId3">
            <a:alphaModFix/>
          </a:blip>
          <a:srcRect b="4505" l="4399" r="42846" t="20272"/>
          <a:stretch/>
        </p:blipFill>
        <p:spPr>
          <a:xfrm>
            <a:off x="729450" y="1853850"/>
            <a:ext cx="3600826" cy="2888274"/>
          </a:xfrm>
          <a:prstGeom prst="rect">
            <a:avLst/>
          </a:prstGeom>
          <a:noFill/>
          <a:ln>
            <a:noFill/>
          </a:ln>
        </p:spPr>
      </p:pic>
      <p:sp>
        <p:nvSpPr>
          <p:cNvPr id="457" name="Google Shape;457;p46"/>
          <p:cNvSpPr txBox="1"/>
          <p:nvPr/>
        </p:nvSpPr>
        <p:spPr>
          <a:xfrm>
            <a:off x="4639050" y="2393700"/>
            <a:ext cx="3897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We are 100x more likely to find two superionic materials that are stable against reduction at 0V and oxidation at 4V, than one superionic “wonder” material with 4V oxidation stability and 0V reduction stability.</a:t>
            </a:r>
            <a:endParaRPr>
              <a:latin typeface="Lato"/>
              <a:ea typeface="Lato"/>
              <a:cs typeface="Lato"/>
              <a:sym typeface="Lato"/>
            </a:endParaRPr>
          </a:p>
        </p:txBody>
      </p:sp>
      <p:sp>
        <p:nvSpPr>
          <p:cNvPr id="458" name="Google Shape;458;p46"/>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[6] Sendek, Austin D., Ekin D. Cubuk, Evan R. Antoniuk, Gowoon Cheon, Yi Cui, and Evan J. Reed. "Machine learning-assisted discovery of many new solid li-ion conducting materials." arXiv preprint arXiv:1808.02470 (2018).</a:t>
            </a:r>
            <a:endParaRPr sz="900">
              <a:latin typeface="Lato"/>
              <a:ea typeface="Lato"/>
              <a:cs typeface="Lato"/>
              <a:sym typeface="Lato"/>
            </a:endParaRPr>
          </a:p>
        </p:txBody>
      </p:sp>
      <p:cxnSp>
        <p:nvCxnSpPr>
          <p:cNvPr id="459" name="Google Shape;459;p46"/>
          <p:cNvCxnSpPr/>
          <p:nvPr/>
        </p:nvCxnSpPr>
        <p:spPr>
          <a:xfrm flipH="1" rot="10800000">
            <a:off x="4875600" y="3868250"/>
            <a:ext cx="675000" cy="10800"/>
          </a:xfrm>
          <a:prstGeom prst="straightConnector1">
            <a:avLst/>
          </a:prstGeom>
          <a:noFill/>
          <a:ln cap="flat" cmpd="sng" w="9525">
            <a:solidFill>
              <a:srgbClr val="FF00FF"/>
            </a:solidFill>
            <a:prstDash val="solid"/>
            <a:round/>
            <a:headEnd len="med" w="med" type="none"/>
            <a:tailEnd len="med" w="med" type="none"/>
          </a:ln>
        </p:spPr>
      </p:cxnSp>
      <p:cxnSp>
        <p:nvCxnSpPr>
          <p:cNvPr id="460" name="Google Shape;460;p46"/>
          <p:cNvCxnSpPr/>
          <p:nvPr/>
        </p:nvCxnSpPr>
        <p:spPr>
          <a:xfrm flipH="1" rot="10800000">
            <a:off x="4875600" y="4020650"/>
            <a:ext cx="675000" cy="10800"/>
          </a:xfrm>
          <a:prstGeom prst="straightConnector1">
            <a:avLst/>
          </a:prstGeom>
          <a:noFill/>
          <a:ln cap="flat" cmpd="sng" w="9525">
            <a:solidFill>
              <a:srgbClr val="00FFFF"/>
            </a:solidFill>
            <a:prstDash val="solid"/>
            <a:round/>
            <a:headEnd len="med" w="med" type="none"/>
            <a:tailEnd len="med" w="med" type="none"/>
          </a:ln>
        </p:spPr>
      </p:cxnSp>
      <p:cxnSp>
        <p:nvCxnSpPr>
          <p:cNvPr id="461" name="Google Shape;461;p46"/>
          <p:cNvCxnSpPr/>
          <p:nvPr/>
        </p:nvCxnSpPr>
        <p:spPr>
          <a:xfrm flipH="1" rot="10800000">
            <a:off x="4875600" y="4197425"/>
            <a:ext cx="675000" cy="10800"/>
          </a:xfrm>
          <a:prstGeom prst="straightConnector1">
            <a:avLst/>
          </a:prstGeom>
          <a:noFill/>
          <a:ln cap="flat" cmpd="sng" w="9525">
            <a:solidFill>
              <a:srgbClr val="00FF00"/>
            </a:solidFill>
            <a:prstDash val="solid"/>
            <a:round/>
            <a:headEnd len="med" w="med" type="none"/>
            <a:tailEnd len="med" w="med" type="none"/>
          </a:ln>
        </p:spPr>
      </p:cxnSp>
      <p:sp>
        <p:nvSpPr>
          <p:cNvPr id="462" name="Google Shape;462;p46"/>
          <p:cNvSpPr txBox="1"/>
          <p:nvPr/>
        </p:nvSpPr>
        <p:spPr>
          <a:xfrm>
            <a:off x="5700700" y="3702800"/>
            <a:ext cx="120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Lato"/>
                <a:ea typeface="Lato"/>
                <a:cs typeface="Lato"/>
                <a:sym typeface="Lato"/>
              </a:rPr>
              <a:t>Phosphides</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Nitrides</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Chlorides</a:t>
            </a:r>
            <a:endParaRPr sz="1000">
              <a:latin typeface="Lato"/>
              <a:ea typeface="Lato"/>
              <a:cs typeface="Lato"/>
              <a:sym typeface="Lato"/>
            </a:endParaRPr>
          </a:p>
        </p:txBody>
      </p:sp>
      <p:sp>
        <p:nvSpPr>
          <p:cNvPr id="463" name="Google Shape;463;p46"/>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Why believe a model which works half the time?</a:t>
            </a:r>
            <a:endParaRPr/>
          </a:p>
        </p:txBody>
      </p:sp>
      <p:sp>
        <p:nvSpPr>
          <p:cNvPr id="469" name="Google Shape;469;p4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70" name="Google Shape;470;p47"/>
          <p:cNvSpPr txBox="1"/>
          <p:nvPr/>
        </p:nvSpPr>
        <p:spPr>
          <a:xfrm>
            <a:off x="900125" y="2037625"/>
            <a:ext cx="77448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It comes down to the way that we think about this as being the best we can do with the data that we have and the the urgency of the energy challenge that we're faced with, means we don't have a whole lot of time to to continue in doing trial and error.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It becomes really important for us to squeeze all predictive power out of the data that we can get and in the worst case scenario that the models are models trained on on this data don't have much predictive accuracy.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Then, we are reduced to going back to trial and error which is essentially what what we're doing anyway.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So we see this as the most informed way forward, could be wrong, but will only get better with time.</a:t>
            </a:r>
            <a:endParaRPr>
              <a:latin typeface="Lato"/>
              <a:ea typeface="Lato"/>
              <a:cs typeface="Lato"/>
              <a:sym typeface="Lato"/>
            </a:endParaRPr>
          </a:p>
        </p:txBody>
      </p:sp>
      <p:sp>
        <p:nvSpPr>
          <p:cNvPr id="471" name="Google Shape;471;p47"/>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[6] Sendek, Austin D., Ekin D. Cubuk, Evan R. Antoniuk, Gowoon Cheon, Yi Cui, and Evan J. Reed. "Machine learning-assisted discovery of many new solid li-ion conducting materials." arXiv preprint arXiv:1808.02470 (2018).</a:t>
            </a:r>
            <a:endParaRPr sz="900">
              <a:latin typeface="Lato"/>
              <a:ea typeface="Lato"/>
              <a:cs typeface="Lato"/>
              <a:sym typeface="Lato"/>
            </a:endParaRPr>
          </a:p>
        </p:txBody>
      </p:sp>
      <p:sp>
        <p:nvSpPr>
          <p:cNvPr id="472" name="Google Shape;472;p47"/>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a:t>
            </a:r>
            <a:endParaRPr/>
          </a:p>
        </p:txBody>
      </p:sp>
      <p:sp>
        <p:nvSpPr>
          <p:cNvPr id="478" name="Google Shape;478;p48"/>
          <p:cNvSpPr txBox="1"/>
          <p:nvPr/>
        </p:nvSpPr>
        <p:spPr>
          <a:xfrm>
            <a:off x="841925" y="2398425"/>
            <a:ext cx="75207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Model is 3x better than random guessing. [5]</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Holistic screening of all known Li containing solids and discovery of several new superionic conducting structures is done.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Identification of many </a:t>
            </a:r>
            <a:r>
              <a:rPr lang="en-GB">
                <a:latin typeface="Lato"/>
                <a:ea typeface="Lato"/>
                <a:cs typeface="Lato"/>
                <a:sym typeface="Lato"/>
              </a:rPr>
              <a:t>exciting</a:t>
            </a:r>
            <a:r>
              <a:rPr lang="en-GB">
                <a:latin typeface="Lato"/>
                <a:ea typeface="Lato"/>
                <a:cs typeface="Lato"/>
                <a:sym typeface="Lato"/>
              </a:rPr>
              <a:t> new materials for further </a:t>
            </a:r>
            <a:r>
              <a:rPr lang="en-GB">
                <a:latin typeface="Lato"/>
                <a:ea typeface="Lato"/>
                <a:cs typeface="Lato"/>
                <a:sym typeface="Lato"/>
              </a:rPr>
              <a:t>development</a:t>
            </a:r>
            <a:r>
              <a:rPr lang="en-GB">
                <a:latin typeface="Lato"/>
                <a:ea typeface="Lato"/>
                <a:cs typeface="Lato"/>
                <a:sym typeface="Lato"/>
              </a:rPr>
              <a:t> was done.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These rapid models enable high-level </a:t>
            </a:r>
            <a:r>
              <a:rPr lang="en-GB">
                <a:latin typeface="Lato"/>
                <a:ea typeface="Lato"/>
                <a:cs typeface="Lato"/>
                <a:sym typeface="Lato"/>
              </a:rPr>
              <a:t>insights, including new evidence that Li-metal batteries may need two electrolytes instead of one.</a:t>
            </a:r>
            <a:endParaRPr>
              <a:latin typeface="Lato"/>
              <a:ea typeface="Lato"/>
              <a:cs typeface="Lato"/>
              <a:sym typeface="Lato"/>
            </a:endParaRPr>
          </a:p>
        </p:txBody>
      </p:sp>
      <p:sp>
        <p:nvSpPr>
          <p:cNvPr id="479" name="Google Shape;479;p4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80" name="Google Shape;480;p48"/>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481" name="Google Shape;481;p48"/>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driven future/Future scope</a:t>
            </a:r>
            <a:endParaRPr/>
          </a:p>
        </p:txBody>
      </p:sp>
      <p:sp>
        <p:nvSpPr>
          <p:cNvPr id="487" name="Google Shape;487;p49"/>
          <p:cNvSpPr txBox="1"/>
          <p:nvPr/>
        </p:nvSpPr>
        <p:spPr>
          <a:xfrm>
            <a:off x="764100" y="2108350"/>
            <a:ext cx="76977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Demand for clean </a:t>
            </a:r>
            <a:r>
              <a:rPr lang="en-GB">
                <a:latin typeface="Lato"/>
                <a:ea typeface="Lato"/>
                <a:cs typeface="Lato"/>
                <a:sym typeface="Lato"/>
              </a:rPr>
              <a:t>energy</a:t>
            </a:r>
            <a:r>
              <a:rPr lang="en-GB">
                <a:latin typeface="Lato"/>
                <a:ea typeface="Lato"/>
                <a:cs typeface="Lato"/>
                <a:sym typeface="Lato"/>
              </a:rPr>
              <a:t> will increase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Computing power will increase.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The amount of materials data will increase.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Full </a:t>
            </a:r>
            <a:r>
              <a:rPr lang="en-GB">
                <a:latin typeface="Lato"/>
                <a:ea typeface="Lato"/>
                <a:cs typeface="Lato"/>
                <a:sym typeface="Lato"/>
              </a:rPr>
              <a:t>batteries</a:t>
            </a:r>
            <a:r>
              <a:rPr lang="en-GB">
                <a:latin typeface="Lato"/>
                <a:ea typeface="Lato"/>
                <a:cs typeface="Lato"/>
                <a:sym typeface="Lato"/>
              </a:rPr>
              <a:t> will be designed more effectively and efficiently with machine </a:t>
            </a:r>
            <a:r>
              <a:rPr lang="en-GB">
                <a:latin typeface="Lato"/>
                <a:ea typeface="Lato"/>
                <a:cs typeface="Lato"/>
                <a:sym typeface="Lato"/>
              </a:rPr>
              <a:t>learning. [5]</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This approach is very general and will accelerate efforts in solar, electronics and more!</a:t>
            </a:r>
            <a:endParaRPr>
              <a:latin typeface="Lato"/>
              <a:ea typeface="Lato"/>
              <a:cs typeface="Lato"/>
              <a:sym typeface="Lato"/>
            </a:endParaRPr>
          </a:p>
        </p:txBody>
      </p:sp>
      <p:sp>
        <p:nvSpPr>
          <p:cNvPr id="488" name="Google Shape;488;p4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89" name="Google Shape;489;p49"/>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490" name="Google Shape;490;p49"/>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When can we expect solid state batteries?</a:t>
            </a:r>
            <a:endParaRPr/>
          </a:p>
        </p:txBody>
      </p:sp>
      <p:sp>
        <p:nvSpPr>
          <p:cNvPr id="496" name="Google Shape;496;p5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97" name="Google Shape;497;p50"/>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[15] </a:t>
            </a:r>
            <a:r>
              <a:rPr lang="en-GB" sz="900">
                <a:latin typeface="Lato"/>
                <a:ea typeface="Lato"/>
                <a:cs typeface="Lato"/>
                <a:sym typeface="Lato"/>
              </a:rPr>
              <a:t> Lee, Yong-Gun, Satoshi Fujiki, Changhoon Jung, Naoki Suzuki, Nobuyoshi Yashiro, Ryo Omoda, Dong-Su Ko et al. "High-energy long-cycling all-solid-state lithium metal batteries enabled by silver–carbon composite anodes." Nature Energy 5, no. 4 (2020): 299-308.</a:t>
            </a:r>
            <a:endParaRPr sz="900">
              <a:latin typeface="Lato"/>
              <a:ea typeface="Lato"/>
              <a:cs typeface="Lato"/>
              <a:sym typeface="Lato"/>
            </a:endParaRPr>
          </a:p>
        </p:txBody>
      </p:sp>
      <p:pic>
        <p:nvPicPr>
          <p:cNvPr id="498" name="Google Shape;498;p50"/>
          <p:cNvPicPr preferRelativeResize="0"/>
          <p:nvPr/>
        </p:nvPicPr>
        <p:blipFill rotWithShape="1">
          <a:blip r:embed="rId3">
            <a:alphaModFix/>
          </a:blip>
          <a:srcRect b="32997" l="0" r="38034" t="12279"/>
          <a:stretch/>
        </p:blipFill>
        <p:spPr>
          <a:xfrm>
            <a:off x="1768106" y="1893825"/>
            <a:ext cx="5607787" cy="2785574"/>
          </a:xfrm>
          <a:prstGeom prst="rect">
            <a:avLst/>
          </a:prstGeom>
          <a:noFill/>
          <a:ln>
            <a:noFill/>
          </a:ln>
        </p:spPr>
      </p:pic>
      <p:sp>
        <p:nvSpPr>
          <p:cNvPr id="499" name="Google Shape;499;p50"/>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When can we expect solid state batteries?</a:t>
            </a:r>
            <a:endParaRPr/>
          </a:p>
        </p:txBody>
      </p:sp>
      <p:sp>
        <p:nvSpPr>
          <p:cNvPr id="505" name="Google Shape;505;p5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506" name="Google Shape;506;p51"/>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[15]  Lee, Yong-Gun, Satoshi Fujiki, Changhoon Jung, Naoki Suzuki, Nobuyoshi Yashiro, Ryo Omoda, Dong-Su Ko et al. "High-energy long-cycling all-solid-state lithium metal batteries enabled by silver–carbon composite anodes." Nature Energy 5, no. 4 (2020): 299-308.</a:t>
            </a:r>
            <a:endParaRPr sz="900">
              <a:latin typeface="Lato"/>
              <a:ea typeface="Lato"/>
              <a:cs typeface="Lato"/>
              <a:sym typeface="Lato"/>
            </a:endParaRPr>
          </a:p>
        </p:txBody>
      </p:sp>
      <p:sp>
        <p:nvSpPr>
          <p:cNvPr id="507" name="Google Shape;507;p51"/>
          <p:cNvSpPr txBox="1"/>
          <p:nvPr/>
        </p:nvSpPr>
        <p:spPr>
          <a:xfrm>
            <a:off x="860550" y="2077175"/>
            <a:ext cx="76884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Samsung, for example, has developed  a solid-state battery prototype that solves the dendrite problem(happens when a Li metal Anode is used) by using  silver-carbon (Ag-C) to form the anode, achieving a battery that’s only five micrometers  thick.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This ultrathin Ag-C nanocomposite layer allowed the company to boost energy density up to  900 Wh/L.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For comparison, today’s best lithium-ion batteries have energy densities just below 700  Wh/L. The expansion of the company's prototype would enable an EV to travel up to 500 miles (800  km) on a single charge, with a life cycle of more than 1,000 charges. You're talking about a battery  pack that would last for over 500,000 miles.</a:t>
            </a:r>
            <a:endParaRPr>
              <a:latin typeface="Lato"/>
              <a:ea typeface="Lato"/>
              <a:cs typeface="Lato"/>
              <a:sym typeface="Lato"/>
            </a:endParaRPr>
          </a:p>
        </p:txBody>
      </p:sp>
      <p:sp>
        <p:nvSpPr>
          <p:cNvPr id="508" name="Google Shape;508;p51"/>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Existing discovery efforts are driven by trial and error</a:t>
            </a:r>
            <a:endParaRPr/>
          </a:p>
        </p:txBody>
      </p:sp>
      <p:pic>
        <p:nvPicPr>
          <p:cNvPr id="112" name="Google Shape;112;p16"/>
          <p:cNvPicPr preferRelativeResize="0"/>
          <p:nvPr/>
        </p:nvPicPr>
        <p:blipFill rotWithShape="1">
          <a:blip r:embed="rId3">
            <a:alphaModFix/>
          </a:blip>
          <a:srcRect b="23704" l="10874" r="57540" t="27350"/>
          <a:stretch/>
        </p:blipFill>
        <p:spPr>
          <a:xfrm>
            <a:off x="729450" y="1833901"/>
            <a:ext cx="2628048" cy="2290799"/>
          </a:xfrm>
          <a:prstGeom prst="rect">
            <a:avLst/>
          </a:prstGeom>
          <a:noFill/>
          <a:ln>
            <a:noFill/>
          </a:ln>
        </p:spPr>
      </p:pic>
      <p:sp>
        <p:nvSpPr>
          <p:cNvPr id="113" name="Google Shape;113;p16"/>
          <p:cNvSpPr txBox="1"/>
          <p:nvPr/>
        </p:nvSpPr>
        <p:spPr>
          <a:xfrm>
            <a:off x="5546775" y="1853850"/>
            <a:ext cx="3042300" cy="2401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This can be formulated as a supervised learning problem:</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ctr">
              <a:spcBef>
                <a:spcPts val="0"/>
              </a:spcBef>
              <a:spcAft>
                <a:spcPts val="0"/>
              </a:spcAft>
              <a:buNone/>
            </a:pPr>
            <a:r>
              <a:rPr lang="en-GB" sz="1200">
                <a:latin typeface="Lato"/>
                <a:ea typeface="Lato"/>
                <a:cs typeface="Lato"/>
                <a:sym typeface="Lato"/>
              </a:rPr>
              <a:t>f(X) = Y</a:t>
            </a:r>
            <a:endParaRPr sz="1200">
              <a:latin typeface="Lato"/>
              <a:ea typeface="Lato"/>
              <a:cs typeface="Lato"/>
              <a:sym typeface="Lato"/>
            </a:endParaRPr>
          </a:p>
          <a:p>
            <a:pPr indent="0" lvl="0" marL="0" rtl="0" algn="ctr">
              <a:spcBef>
                <a:spcPts val="0"/>
              </a:spcBef>
              <a:spcAft>
                <a:spcPts val="0"/>
              </a:spcAft>
              <a:buNone/>
            </a:pPr>
            <a:r>
              <a:t/>
            </a:r>
            <a:endParaRPr sz="1200">
              <a:latin typeface="Lato"/>
              <a:ea typeface="Lato"/>
              <a:cs typeface="Lato"/>
              <a:sym typeface="Lato"/>
            </a:endParaRPr>
          </a:p>
          <a:p>
            <a:pPr indent="0" lvl="0" marL="0" rtl="0" algn="ctr">
              <a:spcBef>
                <a:spcPts val="0"/>
              </a:spcBef>
              <a:spcAft>
                <a:spcPts val="0"/>
              </a:spcAft>
              <a:buNone/>
            </a:pPr>
            <a:r>
              <a:rPr lang="en-GB" sz="1200">
                <a:latin typeface="Lato"/>
                <a:ea typeface="Lato"/>
                <a:cs typeface="Lato"/>
                <a:sym typeface="Lato"/>
              </a:rPr>
              <a:t>f(structure) = property</a:t>
            </a:r>
            <a:endParaRPr sz="1200">
              <a:latin typeface="Lato"/>
              <a:ea typeface="Lato"/>
              <a:cs typeface="Lato"/>
              <a:sym typeface="Lato"/>
            </a:endParaRPr>
          </a:p>
          <a:p>
            <a:pPr indent="0" lvl="0" marL="0" rtl="0" algn="ctr">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GB" sz="1200">
                <a:latin typeface="Lato"/>
                <a:ea typeface="Lato"/>
                <a:cs typeface="Lato"/>
                <a:sym typeface="Lato"/>
              </a:rPr>
              <a:t>Can we learn effectively from the data we have already generated?</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GB" sz="1200">
                <a:solidFill>
                  <a:schemeClr val="accent3"/>
                </a:solidFill>
                <a:latin typeface="Lato"/>
                <a:ea typeface="Lato"/>
                <a:cs typeface="Lato"/>
                <a:sym typeface="Lato"/>
              </a:rPr>
              <a:t>Machine Learning may improve success rate beyond trial-and-error!</a:t>
            </a:r>
            <a:endParaRPr sz="1200">
              <a:solidFill>
                <a:schemeClr val="accent3"/>
              </a:solidFill>
              <a:latin typeface="Lato"/>
              <a:ea typeface="Lato"/>
              <a:cs typeface="Lato"/>
              <a:sym typeface="Lato"/>
            </a:endParaRPr>
          </a:p>
        </p:txBody>
      </p:sp>
      <p:sp>
        <p:nvSpPr>
          <p:cNvPr id="114" name="Google Shape;114;p16"/>
          <p:cNvSpPr txBox="1"/>
          <p:nvPr/>
        </p:nvSpPr>
        <p:spPr>
          <a:xfrm>
            <a:off x="729450" y="4082100"/>
            <a:ext cx="4711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Figure: XY pairs where X is a material that was picked by a random guess and Y is the property which was being measured</a:t>
            </a:r>
            <a:r>
              <a:rPr lang="en-GB" sz="1200">
                <a:latin typeface="Lato"/>
                <a:ea typeface="Lato"/>
                <a:cs typeface="Lato"/>
                <a:sym typeface="Lato"/>
              </a:rPr>
              <a:t> [5]</a:t>
            </a:r>
            <a:endParaRPr sz="1200">
              <a:latin typeface="Lato"/>
              <a:ea typeface="Lato"/>
              <a:cs typeface="Lato"/>
              <a:sym typeface="Lato"/>
            </a:endParaRPr>
          </a:p>
        </p:txBody>
      </p:sp>
      <p:sp>
        <p:nvSpPr>
          <p:cNvPr id="115" name="Google Shape;115;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6" name="Google Shape;116;p16"/>
          <p:cNvSpPr txBox="1"/>
          <p:nvPr/>
        </p:nvSpPr>
        <p:spPr>
          <a:xfrm>
            <a:off x="729450" y="4530075"/>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117" name="Google Shape;117;p16"/>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When can we expect solid state batteries?</a:t>
            </a:r>
            <a:endParaRPr/>
          </a:p>
        </p:txBody>
      </p:sp>
      <p:sp>
        <p:nvSpPr>
          <p:cNvPr id="514" name="Google Shape;514;p5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515" name="Google Shape;515;p52"/>
          <p:cNvPicPr preferRelativeResize="0"/>
          <p:nvPr/>
        </p:nvPicPr>
        <p:blipFill rotWithShape="1">
          <a:blip r:embed="rId3">
            <a:alphaModFix/>
          </a:blip>
          <a:srcRect b="38854" l="2923" r="17414" t="19535"/>
          <a:stretch/>
        </p:blipFill>
        <p:spPr>
          <a:xfrm>
            <a:off x="1491750" y="2209950"/>
            <a:ext cx="5911205" cy="1736699"/>
          </a:xfrm>
          <a:prstGeom prst="rect">
            <a:avLst/>
          </a:prstGeom>
          <a:noFill/>
          <a:ln>
            <a:noFill/>
          </a:ln>
        </p:spPr>
      </p:pic>
      <p:sp>
        <p:nvSpPr>
          <p:cNvPr id="516" name="Google Shape;516;p52"/>
          <p:cNvSpPr txBox="1"/>
          <p:nvPr/>
        </p:nvSpPr>
        <p:spPr>
          <a:xfrm>
            <a:off x="729450" y="4749850"/>
            <a:ext cx="780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[17] </a:t>
            </a:r>
            <a:r>
              <a:rPr lang="en-GB" sz="900">
                <a:latin typeface="Lato"/>
                <a:ea typeface="Lato"/>
                <a:cs typeface="Lato"/>
                <a:sym typeface="Lato"/>
              </a:rPr>
              <a:t>https://ir.quantumscape.com/news/news-details/2020/QuantumScape-Releases-Performance-Data-for-its-Solid-State-Battery-Technology/default.aspx</a:t>
            </a:r>
            <a:endParaRPr sz="900">
              <a:latin typeface="Lato"/>
              <a:ea typeface="Lato"/>
              <a:cs typeface="Lato"/>
              <a:sym typeface="Lato"/>
            </a:endParaRPr>
          </a:p>
        </p:txBody>
      </p:sp>
      <p:sp>
        <p:nvSpPr>
          <p:cNvPr id="517" name="Google Shape;517;p52"/>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When can we expect solid state batteries?</a:t>
            </a:r>
            <a:endParaRPr/>
          </a:p>
        </p:txBody>
      </p:sp>
      <p:sp>
        <p:nvSpPr>
          <p:cNvPr id="523" name="Google Shape;523;p5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524" name="Google Shape;524;p53"/>
          <p:cNvSpPr txBox="1"/>
          <p:nvPr/>
        </p:nvSpPr>
        <p:spPr>
          <a:xfrm>
            <a:off x="870450" y="2166200"/>
            <a:ext cx="75474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From the startup perspective, California-based  QuantumScape, which is actually backed by  Volkswagen, released a report in December 2020  showing that its solid-state cells can charge to 80% of capacity in 15 minutes, retain more than  80% of its capacity after 800 charging cycles, and has a volumetric energy density of more than 1,000  Wh/L.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In its battery, nickel manganese cobalt oxide is used as the cathode and the anode is made  of pure lithium metal, like I mentioned earlier.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As for timing, this isn't supposed  to hit initial production until 2024.</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Toyota is supposed to be unveiling  their solid-state-based EV this year, but they've also stated that it won't  be in mass production until 2025.</a:t>
            </a:r>
            <a:endParaRPr>
              <a:latin typeface="Lato"/>
              <a:ea typeface="Lato"/>
              <a:cs typeface="Lato"/>
              <a:sym typeface="Lato"/>
            </a:endParaRPr>
          </a:p>
        </p:txBody>
      </p:sp>
      <p:sp>
        <p:nvSpPr>
          <p:cNvPr id="525" name="Google Shape;525;p53"/>
          <p:cNvSpPr txBox="1"/>
          <p:nvPr/>
        </p:nvSpPr>
        <p:spPr>
          <a:xfrm>
            <a:off x="729450" y="4749850"/>
            <a:ext cx="780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[17] https://ir.quantumscape.com/news/news-details/2020/QuantumScape-Releases-Performance-Data-for-its-Solid-State-Battery-Technology/default.aspx</a:t>
            </a:r>
            <a:endParaRPr sz="900">
              <a:latin typeface="Lato"/>
              <a:ea typeface="Lato"/>
              <a:cs typeface="Lato"/>
              <a:sym typeface="Lato"/>
            </a:endParaRPr>
          </a:p>
        </p:txBody>
      </p:sp>
      <p:sp>
        <p:nvSpPr>
          <p:cNvPr id="526" name="Google Shape;526;p53"/>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When can we expect solid state batteries?</a:t>
            </a:r>
            <a:endParaRPr/>
          </a:p>
        </p:txBody>
      </p:sp>
      <p:sp>
        <p:nvSpPr>
          <p:cNvPr id="532" name="Google Shape;532;p5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533" name="Google Shape;533;p54"/>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[18]  </a:t>
            </a:r>
            <a:r>
              <a:rPr lang="en-GB" sz="900">
                <a:latin typeface="Lato"/>
                <a:ea typeface="Lato"/>
                <a:cs typeface="Lato"/>
                <a:sym typeface="Lato"/>
              </a:rPr>
              <a:t>Ulvestad, Andrew. "A brief review of current lithium ion battery technology and potential solid state battery technologies." arXiv preprint arXiv:1803.04317 (2018).</a:t>
            </a:r>
            <a:endParaRPr sz="900">
              <a:latin typeface="Lato"/>
              <a:ea typeface="Lato"/>
              <a:cs typeface="Lato"/>
              <a:sym typeface="Lato"/>
            </a:endParaRPr>
          </a:p>
        </p:txBody>
      </p:sp>
      <p:sp>
        <p:nvSpPr>
          <p:cNvPr id="534" name="Google Shape;534;p54"/>
          <p:cNvSpPr txBox="1"/>
          <p:nvPr/>
        </p:nvSpPr>
        <p:spPr>
          <a:xfrm>
            <a:off x="840775" y="1948600"/>
            <a:ext cx="75771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The trend here is. 2024, 2025, and 2026. That's when they expect these  batteries to start hitting production. Why is that? There are still several  issues to iron out on this technology.</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One of which is manufacturing. Most of these  batteries require very different manufacturing techniques and machinery than tradition  batteries. They require extremely dry conditions during production, and the raw lithium  and material capacity needed isn't there yet.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One company is taking a manufacturing  first approach to solid-state batteries, in order to reduce the cost of production.  </a:t>
            </a:r>
            <a:endParaRPr>
              <a:latin typeface="Lato"/>
              <a:ea typeface="Lato"/>
              <a:cs typeface="Lato"/>
              <a:sym typeface="Lato"/>
            </a:endParaRPr>
          </a:p>
        </p:txBody>
      </p:sp>
      <p:sp>
        <p:nvSpPr>
          <p:cNvPr id="535" name="Google Shape;535;p54"/>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When can we expect solid state batteries?</a:t>
            </a:r>
            <a:endParaRPr/>
          </a:p>
        </p:txBody>
      </p:sp>
      <p:sp>
        <p:nvSpPr>
          <p:cNvPr id="541" name="Google Shape;541;p5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542" name="Google Shape;542;p55"/>
          <p:cNvSpPr txBox="1"/>
          <p:nvPr/>
        </p:nvSpPr>
        <p:spPr>
          <a:xfrm>
            <a:off x="840775" y="1948600"/>
            <a:ext cx="75771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The American company Solid Power has been all-in on solid-state batteries and  large-scale production processes for the past several years.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In December 2020,  they begun pilot production of a 22-layer, all-solid-state battery cell (ASSB) at its  pilot line in Colorado.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Their batteries are manufactured in a way that's compatible with  the industry-standard roll-to-roll manufacturing used in current lithium-ion production.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They've partnered with both BMW and Ford.</a:t>
            </a:r>
            <a:endParaRPr>
              <a:latin typeface="Lato"/>
              <a:ea typeface="Lato"/>
              <a:cs typeface="Lato"/>
              <a:sym typeface="Lato"/>
            </a:endParaRPr>
          </a:p>
        </p:txBody>
      </p:sp>
      <p:sp>
        <p:nvSpPr>
          <p:cNvPr id="543" name="Google Shape;543;p55"/>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[18]  Ulvestad, Andrew. "A brief review of current lithium ion battery technology and potential solid state battery technologies." arXiv preprint arXiv:1803.04317 (2018).</a:t>
            </a:r>
            <a:endParaRPr sz="900">
              <a:latin typeface="Lato"/>
              <a:ea typeface="Lato"/>
              <a:cs typeface="Lato"/>
              <a:sym typeface="Lato"/>
            </a:endParaRPr>
          </a:p>
        </p:txBody>
      </p:sp>
      <p:sp>
        <p:nvSpPr>
          <p:cNvPr id="544" name="Google Shape;544;p55"/>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References</a:t>
            </a:r>
            <a:endParaRPr/>
          </a:p>
        </p:txBody>
      </p:sp>
      <p:sp>
        <p:nvSpPr>
          <p:cNvPr id="550" name="Google Shape;550;p56"/>
          <p:cNvSpPr txBox="1"/>
          <p:nvPr/>
        </p:nvSpPr>
        <p:spPr>
          <a:xfrm>
            <a:off x="764100" y="2108350"/>
            <a:ext cx="7697700" cy="2586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ato"/>
              <a:buAutoNum type="arabicPeriod"/>
            </a:pPr>
            <a:r>
              <a:rPr lang="en-GB" sz="1200" u="sng">
                <a:solidFill>
                  <a:schemeClr val="hlink"/>
                </a:solidFill>
                <a:latin typeface="Lato"/>
                <a:ea typeface="Lato"/>
                <a:cs typeface="Lato"/>
                <a:sym typeface="Lato"/>
                <a:hlinkClick r:id="rId3"/>
              </a:rPr>
              <a:t>https://www.citroen.in/</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GB" sz="1200" u="sng">
                <a:solidFill>
                  <a:schemeClr val="hlink"/>
                </a:solidFill>
                <a:latin typeface="Lato"/>
                <a:ea typeface="Lato"/>
                <a:cs typeface="Lato"/>
                <a:sym typeface="Lato"/>
                <a:hlinkClick r:id="rId4"/>
              </a:rPr>
              <a:t>https://www.massnetcomms.org/software-to-simplify-solar-farm-design/</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GB" sz="1200" u="sng">
                <a:solidFill>
                  <a:schemeClr val="hlink"/>
                </a:solidFill>
                <a:latin typeface="Lato"/>
                <a:ea typeface="Lato"/>
                <a:cs typeface="Lato"/>
                <a:sym typeface="Lato"/>
                <a:hlinkClick r:id="rId5"/>
              </a:rPr>
              <a:t>https://www.ga-asi.com/remotely-piloted-aircraft/mq-9a</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GB" sz="1200" u="sng">
                <a:solidFill>
                  <a:schemeClr val="hlink"/>
                </a:solidFill>
                <a:latin typeface="Lato"/>
                <a:ea typeface="Lato"/>
                <a:cs typeface="Lato"/>
                <a:sym typeface="Lato"/>
                <a:hlinkClick r:id="rId6"/>
              </a:rPr>
              <a:t>https://www.apple.com/in/</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GB" sz="1200">
                <a:latin typeface="Lato"/>
                <a:ea typeface="Lato"/>
                <a:cs typeface="Lato"/>
                <a:sym typeface="Lato"/>
              </a:rPr>
              <a:t>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GB" sz="1200">
                <a:latin typeface="Lato"/>
                <a:ea typeface="Lato"/>
                <a:cs typeface="Lato"/>
                <a:sym typeface="Lato"/>
              </a:rPr>
              <a:t>Sendek, Austin D., Ekin D. Cubuk, Evan R. Antoniuk, Gowoon Cheon, Yi Cui, and Evan J. Reed. "Machine learning-assisted discovery of many new solid li-ion conducting materials." arXiv preprint arXiv:1808.02470 (2018).</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GB" sz="1200">
                <a:latin typeface="Lato"/>
                <a:ea typeface="Lato"/>
                <a:cs typeface="Lato"/>
                <a:sym typeface="Lato"/>
              </a:rPr>
              <a:t>Cubuk, Ekin D., Austin D. Sendek, and Evan J. Reed. "Screening billions of candidates for solid lithium-ion conductors: A transfer learning approach for small data." The Journal of chemical physics 150, no. 21 (2019): 214701.</a:t>
            </a:r>
            <a:endParaRPr sz="1200">
              <a:latin typeface="Lato"/>
              <a:ea typeface="Lato"/>
              <a:cs typeface="Lato"/>
              <a:sym typeface="Lato"/>
            </a:endParaRPr>
          </a:p>
        </p:txBody>
      </p:sp>
      <p:sp>
        <p:nvSpPr>
          <p:cNvPr id="551" name="Google Shape;551;p5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552" name="Google Shape;552;p56"/>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References</a:t>
            </a:r>
            <a:endParaRPr/>
          </a:p>
        </p:txBody>
      </p:sp>
      <p:sp>
        <p:nvSpPr>
          <p:cNvPr id="558" name="Google Shape;558;p57"/>
          <p:cNvSpPr txBox="1"/>
          <p:nvPr/>
        </p:nvSpPr>
        <p:spPr>
          <a:xfrm>
            <a:off x="764100" y="1973925"/>
            <a:ext cx="7697700" cy="2770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ato"/>
              <a:buAutoNum type="arabicPeriod" startAt="8"/>
            </a:pPr>
            <a:r>
              <a:rPr lang="en-GB" sz="1200">
                <a:latin typeface="Lato"/>
                <a:ea typeface="Lato"/>
                <a:cs typeface="Lato"/>
                <a:sym typeface="Lato"/>
              </a:rPr>
              <a:t>https://medium.com/data-science-group-iitr/logistic-regression-simplified-9b4efe801389</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startAt="8"/>
            </a:pPr>
            <a:r>
              <a:rPr lang="en-GB" sz="1200">
                <a:latin typeface="Lato"/>
                <a:ea typeface="Lato"/>
                <a:cs typeface="Lato"/>
                <a:sym typeface="Lato"/>
              </a:rPr>
              <a:t>https://www.businessinsider.in/tech/news/the-chess-grandmaster-who-was-beaten-by-a-computer-predicts-that-ai-will-destroy-most-jobs/articleshow/74288210.cms</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startAt="8"/>
            </a:pPr>
            <a:r>
              <a:rPr lang="en-GB" sz="1200">
                <a:latin typeface="Lato"/>
                <a:ea typeface="Lato"/>
                <a:cs typeface="Lato"/>
                <a:sym typeface="Lato"/>
              </a:rPr>
              <a:t>Jordan, Michael I., and Tom M. Mitchell. "Machine learning: Trends, perspectives, and prospects." Science 349, no. 6245 (2015): 255-260.</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startAt="8"/>
            </a:pPr>
            <a:r>
              <a:rPr lang="en-GB" sz="1200">
                <a:latin typeface="Lato"/>
                <a:ea typeface="Lato"/>
                <a:cs typeface="Lato"/>
                <a:sym typeface="Lato"/>
              </a:rPr>
              <a:t>Ceder, G., and K. Persson. "The materials project: A materials genome approach." DOE Data Explorer, http://www. osti. gov/dataexplorer/biblio/1077798.[2016-08-28] (2010).</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startAt="8"/>
            </a:pPr>
            <a:r>
              <a:rPr lang="en-GB" sz="1200">
                <a:latin typeface="Lato"/>
                <a:ea typeface="Lato"/>
                <a:cs typeface="Lato"/>
                <a:sym typeface="Lato"/>
              </a:rPr>
              <a:t>Huggins, Robert A. "Recent results on lithium ion conductors." In International Symposium on Solid Ionic and Ionic-Electronic Conductors, pp. 773-781. Pergamon, 1977.</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startAt="8"/>
            </a:pPr>
            <a:r>
              <a:rPr lang="en-GB" sz="1200">
                <a:latin typeface="Lato"/>
                <a:ea typeface="Lato"/>
                <a:cs typeface="Lato"/>
                <a:sym typeface="Lato"/>
              </a:rPr>
              <a:t>Kamaya, Noriaki, Kenji Homma, Yuichiro Yamakawa, Masaaki Hirayama, Ryoji Kanno, Masao Yonemura, Takashi Kamiyama et al. "A lithium superionic conductor." Nature materials 10, no. 9 (2011): 682-686.</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startAt="8"/>
            </a:pPr>
            <a:r>
              <a:rPr lang="en-GB" sz="1200">
                <a:latin typeface="Lato"/>
                <a:ea typeface="Lato"/>
                <a:cs typeface="Lato"/>
                <a:sym typeface="Lato"/>
              </a:rPr>
              <a:t>Wang, Shuo, Qiang Bai, Adelaide M. Nolan, Yunsheng Liu, Sheng Gong, Qiang Sun, and Yifei Mo. "Lithium Chlorides and Bromides as Promising Solid‐State Chemistries for Fast Ion Conductors with Good Electrochemical Stability." Angewandte Chemie International Edition 58, no. 24 (2019): 8039-8043.</a:t>
            </a:r>
            <a:endParaRPr sz="1200">
              <a:latin typeface="Lato"/>
              <a:ea typeface="Lato"/>
              <a:cs typeface="Lato"/>
              <a:sym typeface="Lato"/>
            </a:endParaRPr>
          </a:p>
        </p:txBody>
      </p:sp>
      <p:sp>
        <p:nvSpPr>
          <p:cNvPr id="559" name="Google Shape;559;p5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560" name="Google Shape;560;p57"/>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References</a:t>
            </a:r>
            <a:endParaRPr/>
          </a:p>
        </p:txBody>
      </p:sp>
      <p:sp>
        <p:nvSpPr>
          <p:cNvPr id="566" name="Google Shape;566;p58"/>
          <p:cNvSpPr txBox="1"/>
          <p:nvPr/>
        </p:nvSpPr>
        <p:spPr>
          <a:xfrm>
            <a:off x="764100" y="1973925"/>
            <a:ext cx="7697700" cy="1847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ato"/>
              <a:buAutoNum type="arabicPeriod" startAt="15"/>
            </a:pPr>
            <a:r>
              <a:rPr lang="en-GB" sz="1200">
                <a:latin typeface="Lato"/>
                <a:ea typeface="Lato"/>
                <a:cs typeface="Lato"/>
                <a:sym typeface="Lato"/>
              </a:rPr>
              <a:t>Lee, Yong-Gun, Satoshi Fujiki, Changhoon Jung, Naoki Suzuki, Nobuyoshi Yashiro, Ryo Omoda, Dong-Su Ko et al. "High-energy long-cycling all-solid-state lithium metal batteries enabled by silver–carbon composite anodes." Nature Energy 5, no. 4 (2020): 299-308.</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startAt="15"/>
            </a:pPr>
            <a:r>
              <a:rPr lang="en-GB" sz="1200" u="sng">
                <a:solidFill>
                  <a:schemeClr val="hlink"/>
                </a:solidFill>
                <a:latin typeface="Lato"/>
                <a:ea typeface="Lato"/>
                <a:cs typeface="Lato"/>
                <a:sym typeface="Lato"/>
                <a:hlinkClick r:id="rId3"/>
              </a:rPr>
              <a:t>https://nptel.ac.in/courses/106/106/106106139/</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startAt="15"/>
            </a:pPr>
            <a:r>
              <a:rPr lang="en-GB" sz="1200" u="sng">
                <a:solidFill>
                  <a:schemeClr val="hlink"/>
                </a:solidFill>
                <a:latin typeface="Lato"/>
                <a:ea typeface="Lato"/>
                <a:cs typeface="Lato"/>
                <a:sym typeface="Lato"/>
                <a:hlinkClick r:id="rId4"/>
              </a:rPr>
              <a:t>https://ir.quantumscape.com/news/news-details/2020/QuantumScape-Releases-Performance-Data-for-its-Solid-State-Battery-Technology/default.aspx</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startAt="15"/>
            </a:pPr>
            <a:r>
              <a:rPr lang="en-GB" sz="1200">
                <a:latin typeface="Lato"/>
                <a:ea typeface="Lato"/>
                <a:cs typeface="Lato"/>
                <a:sym typeface="Lato"/>
              </a:rPr>
              <a:t>Ulvestad, Andrew. "A brief review of current lithium ion battery technology and potential solid state battery technologies." arXiv preprint arXiv:1803.04317 (2018).</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startAt="15"/>
            </a:pPr>
            <a:r>
              <a:rPr lang="en-GB" sz="1200">
                <a:latin typeface="Lato"/>
                <a:ea typeface="Lato"/>
                <a:cs typeface="Lato"/>
                <a:sym typeface="Lato"/>
              </a:rPr>
              <a:t>https://medium.com/analytics-vidhya/confusion-matrix-accuracy-precision-recall-f1-score-ade299cf63cd</a:t>
            </a:r>
            <a:endParaRPr sz="1200">
              <a:latin typeface="Lato"/>
              <a:ea typeface="Lato"/>
              <a:cs typeface="Lato"/>
              <a:sym typeface="Lato"/>
            </a:endParaRPr>
          </a:p>
        </p:txBody>
      </p:sp>
      <p:sp>
        <p:nvSpPr>
          <p:cNvPr id="567" name="Google Shape;567;p5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568" name="Google Shape;568;p58"/>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9"/>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40 experimental </a:t>
            </a:r>
            <a:r>
              <a:rPr lang="en-GB"/>
              <a:t>measurements</a:t>
            </a:r>
            <a:r>
              <a:rPr lang="en-GB"/>
              <a:t> of conductivity</a:t>
            </a:r>
            <a:endParaRPr/>
          </a:p>
        </p:txBody>
      </p:sp>
      <p:sp>
        <p:nvSpPr>
          <p:cNvPr id="123" name="Google Shape;123;p17"/>
          <p:cNvSpPr txBox="1"/>
          <p:nvPr/>
        </p:nvSpPr>
        <p:spPr>
          <a:xfrm>
            <a:off x="877300" y="2101275"/>
            <a:ext cx="75405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No single feature has strong </a:t>
            </a:r>
            <a:r>
              <a:rPr lang="en-GB">
                <a:latin typeface="Lato"/>
                <a:ea typeface="Lato"/>
                <a:cs typeface="Lato"/>
                <a:sym typeface="Lato"/>
              </a:rPr>
              <a:t>correlation</a:t>
            </a:r>
            <a:r>
              <a:rPr lang="en-GB">
                <a:latin typeface="Lato"/>
                <a:ea typeface="Lato"/>
                <a:cs typeface="Lato"/>
                <a:sym typeface="Lato"/>
              </a:rPr>
              <a:t> with ionic </a:t>
            </a:r>
            <a:r>
              <a:rPr lang="en-GB">
                <a:latin typeface="Lato"/>
                <a:ea typeface="Lato"/>
                <a:cs typeface="Lato"/>
                <a:sym typeface="Lato"/>
              </a:rPr>
              <a:t>conductivity</a:t>
            </a:r>
            <a:r>
              <a:rPr lang="en-GB">
                <a:latin typeface="Lato"/>
                <a:ea typeface="Lato"/>
                <a:cs typeface="Lato"/>
                <a:sym typeface="Lato"/>
              </a:rPr>
              <a:t> across all the 40 materials.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Hence, they adopted a binary </a:t>
            </a:r>
            <a:r>
              <a:rPr lang="en-GB">
                <a:latin typeface="Lato"/>
                <a:ea typeface="Lato"/>
                <a:cs typeface="Lato"/>
                <a:sym typeface="Lato"/>
              </a:rPr>
              <a:t>classification</a:t>
            </a:r>
            <a:r>
              <a:rPr lang="en-GB">
                <a:latin typeface="Lato"/>
                <a:ea typeface="Lato"/>
                <a:cs typeface="Lato"/>
                <a:sym typeface="Lato"/>
              </a:rPr>
              <a:t> </a:t>
            </a:r>
            <a:r>
              <a:rPr lang="en-GB">
                <a:latin typeface="Lato"/>
                <a:ea typeface="Lato"/>
                <a:cs typeface="Lato"/>
                <a:sym typeface="Lato"/>
              </a:rPr>
              <a:t>strategy</a:t>
            </a:r>
            <a:r>
              <a:rPr lang="en-GB">
                <a:latin typeface="Lato"/>
                <a:ea typeface="Lato"/>
                <a:cs typeface="Lato"/>
                <a:sym typeface="Lato"/>
              </a:rPr>
              <a:t> with a 10^-4 S/cm boundary, </a:t>
            </a:r>
            <a:r>
              <a:rPr lang="en-GB">
                <a:latin typeface="Lato"/>
                <a:ea typeface="Lato"/>
                <a:cs typeface="Lato"/>
                <a:sym typeface="Lato"/>
              </a:rPr>
              <a:t>motivated</a:t>
            </a:r>
            <a:r>
              <a:rPr lang="en-GB">
                <a:latin typeface="Lato"/>
                <a:ea typeface="Lato"/>
                <a:cs typeface="Lato"/>
                <a:sym typeface="Lato"/>
              </a:rPr>
              <a:t> by engineering </a:t>
            </a:r>
            <a:r>
              <a:rPr lang="en-GB">
                <a:latin typeface="Lato"/>
                <a:ea typeface="Lato"/>
                <a:cs typeface="Lato"/>
                <a:sym typeface="Lato"/>
              </a:rPr>
              <a:t>requirements</a:t>
            </a:r>
            <a:r>
              <a:rPr lang="en-GB">
                <a:latin typeface="Lato"/>
                <a:ea typeface="Lato"/>
                <a:cs typeface="Lato"/>
                <a:sym typeface="Lato"/>
              </a:rPr>
              <a:t>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Training set includes 11 “good” conductors, 29 “bad” conductors. [5]</a:t>
            </a:r>
            <a:endParaRPr>
              <a:latin typeface="Lato"/>
              <a:ea typeface="Lato"/>
              <a:cs typeface="Lato"/>
              <a:sym typeface="Lato"/>
            </a:endParaRPr>
          </a:p>
        </p:txBody>
      </p:sp>
      <p:sp>
        <p:nvSpPr>
          <p:cNvPr id="124" name="Google Shape;124;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25" name="Google Shape;125;p17"/>
          <p:cNvSpPr txBox="1"/>
          <p:nvPr/>
        </p:nvSpPr>
        <p:spPr>
          <a:xfrm>
            <a:off x="729450" y="4510475"/>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126" name="Google Shape;126;p17"/>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Prediction of Superionic </a:t>
            </a:r>
            <a:r>
              <a:rPr lang="en-GB"/>
              <a:t>behaviour</a:t>
            </a:r>
            <a:r>
              <a:rPr lang="en-GB"/>
              <a:t> </a:t>
            </a:r>
            <a:endParaRPr/>
          </a:p>
        </p:txBody>
      </p:sp>
      <p:sp>
        <p:nvSpPr>
          <p:cNvPr id="132" name="Google Shape;132;p18"/>
          <p:cNvSpPr txBox="1"/>
          <p:nvPr/>
        </p:nvSpPr>
        <p:spPr>
          <a:xfrm>
            <a:off x="877300" y="2080050"/>
            <a:ext cx="17616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20 </a:t>
            </a:r>
            <a:r>
              <a:rPr lang="en-GB">
                <a:latin typeface="Lato"/>
                <a:ea typeface="Lato"/>
                <a:cs typeface="Lato"/>
                <a:sym typeface="Lato"/>
              </a:rPr>
              <a:t>candidate</a:t>
            </a:r>
            <a:r>
              <a:rPr lang="en-GB">
                <a:latin typeface="Lato"/>
                <a:ea typeface="Lato"/>
                <a:cs typeface="Lato"/>
                <a:sym typeface="Lato"/>
              </a:rPr>
              <a:t> features</a:t>
            </a:r>
            <a:endParaRPr>
              <a:latin typeface="Lato"/>
              <a:ea typeface="Lato"/>
              <a:cs typeface="Lato"/>
              <a:sym typeface="Lato"/>
            </a:endParaRPr>
          </a:p>
        </p:txBody>
      </p:sp>
      <p:sp>
        <p:nvSpPr>
          <p:cNvPr id="133" name="Google Shape;133;p18"/>
          <p:cNvSpPr txBox="1"/>
          <p:nvPr/>
        </p:nvSpPr>
        <p:spPr>
          <a:xfrm>
            <a:off x="6470350" y="2080050"/>
            <a:ext cx="17616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40 experimental data points</a:t>
            </a:r>
            <a:endParaRPr>
              <a:latin typeface="Lato"/>
              <a:ea typeface="Lato"/>
              <a:cs typeface="Lato"/>
              <a:sym typeface="Lato"/>
            </a:endParaRPr>
          </a:p>
        </p:txBody>
      </p:sp>
      <p:sp>
        <p:nvSpPr>
          <p:cNvPr id="134" name="Google Shape;134;p18"/>
          <p:cNvSpPr txBox="1"/>
          <p:nvPr/>
        </p:nvSpPr>
        <p:spPr>
          <a:xfrm>
            <a:off x="3134200" y="2738575"/>
            <a:ext cx="28371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Find feature set that best reproduces the data under cross-validation</a:t>
            </a:r>
            <a:endParaRPr>
              <a:latin typeface="Lato"/>
              <a:ea typeface="Lato"/>
              <a:cs typeface="Lato"/>
              <a:sym typeface="Lato"/>
            </a:endParaRPr>
          </a:p>
        </p:txBody>
      </p:sp>
      <p:sp>
        <p:nvSpPr>
          <p:cNvPr id="135" name="Google Shape;135;p18"/>
          <p:cNvSpPr/>
          <p:nvPr/>
        </p:nvSpPr>
        <p:spPr>
          <a:xfrm rot="1524949">
            <a:off x="2600283" y="2536141"/>
            <a:ext cx="575277" cy="16666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rot="8812406">
            <a:off x="5918266" y="2488533"/>
            <a:ext cx="575307" cy="16666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4485525" y="3572850"/>
            <a:ext cx="183900" cy="397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descr="Psuperionic = \frac{1}{1+exp(-\Theta ^{T}x)}" id="139" name="Google Shape;139;p18"/>
          <p:cNvPicPr preferRelativeResize="0"/>
          <p:nvPr/>
        </p:nvPicPr>
        <p:blipFill>
          <a:blip r:embed="rId3">
            <a:alphaModFix/>
          </a:blip>
          <a:stretch>
            <a:fillRect/>
          </a:stretch>
        </p:blipFill>
        <p:spPr>
          <a:xfrm>
            <a:off x="3123562" y="3973325"/>
            <a:ext cx="2907824" cy="535200"/>
          </a:xfrm>
          <a:prstGeom prst="rect">
            <a:avLst/>
          </a:prstGeom>
          <a:noFill/>
          <a:ln cap="flat" cmpd="sng" w="9525">
            <a:solidFill>
              <a:schemeClr val="dk2"/>
            </a:solidFill>
            <a:prstDash val="solid"/>
            <a:round/>
            <a:headEnd len="sm" w="sm" type="none"/>
            <a:tailEnd len="sm" w="sm" type="none"/>
          </a:ln>
        </p:spPr>
      </p:pic>
      <p:sp>
        <p:nvSpPr>
          <p:cNvPr id="140" name="Google Shape;140;p18"/>
          <p:cNvSpPr txBox="1"/>
          <p:nvPr/>
        </p:nvSpPr>
        <p:spPr>
          <a:xfrm>
            <a:off x="729450" y="4510475"/>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141" name="Google Shape;141;p18"/>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19"/>
          <p:cNvPicPr preferRelativeResize="0"/>
          <p:nvPr/>
        </p:nvPicPr>
        <p:blipFill rotWithShape="1">
          <a:blip r:embed="rId3">
            <a:alphaModFix/>
          </a:blip>
          <a:srcRect b="7776" l="808" r="37958" t="17445"/>
          <a:stretch/>
        </p:blipFill>
        <p:spPr>
          <a:xfrm>
            <a:off x="1867800" y="88650"/>
            <a:ext cx="5787326" cy="3975399"/>
          </a:xfrm>
          <a:prstGeom prst="rect">
            <a:avLst/>
          </a:prstGeom>
          <a:noFill/>
          <a:ln>
            <a:noFill/>
          </a:ln>
        </p:spPr>
      </p:pic>
      <p:sp>
        <p:nvSpPr>
          <p:cNvPr id="147" name="Google Shape;147;p19"/>
          <p:cNvSpPr txBox="1"/>
          <p:nvPr/>
        </p:nvSpPr>
        <p:spPr>
          <a:xfrm>
            <a:off x="1964850" y="4064050"/>
            <a:ext cx="5214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Figure: 40 experimental measurements of conductivity and 20 features for predicting ionic conductivity.</a:t>
            </a:r>
            <a:r>
              <a:rPr lang="en-GB" sz="1200">
                <a:latin typeface="Lato"/>
                <a:ea typeface="Lato"/>
                <a:cs typeface="Lato"/>
                <a:sym typeface="Lato"/>
              </a:rPr>
              <a:t> </a:t>
            </a:r>
            <a:r>
              <a:rPr baseline="30000" lang="en-GB" sz="1200">
                <a:latin typeface="Lato"/>
                <a:ea typeface="Lato"/>
                <a:cs typeface="Lato"/>
                <a:sym typeface="Lato"/>
              </a:rPr>
              <a:t>[5]</a:t>
            </a:r>
            <a:endParaRPr baseline="30000" sz="1200">
              <a:latin typeface="Lato"/>
              <a:ea typeface="Lato"/>
              <a:cs typeface="Lato"/>
              <a:sym typeface="Lato"/>
            </a:endParaRPr>
          </a:p>
        </p:txBody>
      </p:sp>
      <p:sp>
        <p:nvSpPr>
          <p:cNvPr id="148" name="Google Shape;148;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49" name="Google Shape;149;p19"/>
          <p:cNvSpPr txBox="1"/>
          <p:nvPr/>
        </p:nvSpPr>
        <p:spPr>
          <a:xfrm>
            <a:off x="729450" y="4510475"/>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150" name="Google Shape;150;p19"/>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Logistic Regression</a:t>
            </a:r>
            <a:endParaRPr/>
          </a:p>
        </p:txBody>
      </p:sp>
      <p:sp>
        <p:nvSpPr>
          <p:cNvPr id="156" name="Google Shape;156;p20"/>
          <p:cNvSpPr txBox="1"/>
          <p:nvPr/>
        </p:nvSpPr>
        <p:spPr>
          <a:xfrm>
            <a:off x="849000" y="2030525"/>
            <a:ext cx="75687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It’s a classification algorithm, that is used where the response variable is categorical. The idea of Logistic Regression is to find a relationship between features and probability of particular outcome.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Maximum Likelihood Estimation is used to estimate regression coefficients.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There can be infinite sets of regression coefficients. The maximum likelihood estimate is that set of regression coefficients for which the probability of getting the data we have observed is maximum. [8]</a:t>
            </a:r>
            <a:endParaRPr>
              <a:latin typeface="Lato"/>
              <a:ea typeface="Lato"/>
              <a:cs typeface="Lato"/>
              <a:sym typeface="Lato"/>
            </a:endParaRPr>
          </a:p>
        </p:txBody>
      </p:sp>
      <p:sp>
        <p:nvSpPr>
          <p:cNvPr id="157" name="Google Shape;157;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58" name="Google Shape;158;p20"/>
          <p:cNvSpPr txBox="1"/>
          <p:nvPr/>
        </p:nvSpPr>
        <p:spPr>
          <a:xfrm>
            <a:off x="729450" y="4510475"/>
            <a:ext cx="743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[8] </a:t>
            </a:r>
            <a:r>
              <a:rPr lang="en-GB" sz="900">
                <a:latin typeface="Lato"/>
                <a:ea typeface="Lato"/>
                <a:cs typeface="Lato"/>
                <a:sym typeface="Lato"/>
              </a:rPr>
              <a:t>https://medium.com/data-science-group-iitr/logistic-regression-simplified-9b4efe801389</a:t>
            </a:r>
            <a:endParaRPr sz="1200">
              <a:latin typeface="Lato"/>
              <a:ea typeface="Lato"/>
              <a:cs typeface="Lato"/>
              <a:sym typeface="Lato"/>
            </a:endParaRPr>
          </a:p>
        </p:txBody>
      </p:sp>
      <p:sp>
        <p:nvSpPr>
          <p:cNvPr id="159" name="Google Shape;159;p20"/>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Underlying Mathematics</a:t>
            </a:r>
            <a:endParaRPr/>
          </a:p>
        </p:txBody>
      </p:sp>
      <p:sp>
        <p:nvSpPr>
          <p:cNvPr id="165" name="Google Shape;165;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66" name="Google Shape;166;p21"/>
          <p:cNvSpPr txBox="1"/>
          <p:nvPr/>
        </p:nvSpPr>
        <p:spPr>
          <a:xfrm>
            <a:off x="894075" y="2069450"/>
            <a:ext cx="752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P = \frac{1}{1+e^{-(\theta_{0}+\theta_{1}x)}}" id="167" name="Google Shape;167;p21"/>
          <p:cNvPicPr preferRelativeResize="0"/>
          <p:nvPr/>
        </p:nvPicPr>
        <p:blipFill>
          <a:blip r:embed="rId3">
            <a:alphaModFix/>
          </a:blip>
          <a:stretch>
            <a:fillRect/>
          </a:stretch>
        </p:blipFill>
        <p:spPr>
          <a:xfrm>
            <a:off x="3250988" y="2069450"/>
            <a:ext cx="2809875" cy="533400"/>
          </a:xfrm>
          <a:prstGeom prst="rect">
            <a:avLst/>
          </a:prstGeom>
          <a:noFill/>
          <a:ln>
            <a:noFill/>
          </a:ln>
        </p:spPr>
      </p:pic>
      <p:pic>
        <p:nvPicPr>
          <p:cNvPr descr="y = \theta_{0} + \theta_{1}x" id="168" name="Google Shape;168;p21"/>
          <p:cNvPicPr preferRelativeResize="0"/>
          <p:nvPr/>
        </p:nvPicPr>
        <p:blipFill>
          <a:blip r:embed="rId4">
            <a:alphaModFix/>
          </a:blip>
          <a:stretch>
            <a:fillRect/>
          </a:stretch>
        </p:blipFill>
        <p:spPr>
          <a:xfrm>
            <a:off x="3405188" y="3194600"/>
            <a:ext cx="2333625" cy="400050"/>
          </a:xfrm>
          <a:prstGeom prst="rect">
            <a:avLst/>
          </a:prstGeom>
          <a:noFill/>
          <a:ln>
            <a:noFill/>
          </a:ln>
        </p:spPr>
      </p:pic>
      <p:sp>
        <p:nvSpPr>
          <p:cNvPr id="169" name="Google Shape;169;p21"/>
          <p:cNvSpPr txBox="1"/>
          <p:nvPr/>
        </p:nvSpPr>
        <p:spPr>
          <a:xfrm>
            <a:off x="729450" y="4664125"/>
            <a:ext cx="743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[16] https://nptel.ac.in/courses/106/106/106106139/</a:t>
            </a:r>
            <a:endParaRPr sz="1200">
              <a:latin typeface="Lato"/>
              <a:ea typeface="Lato"/>
              <a:cs typeface="Lato"/>
              <a:sym typeface="Lato"/>
            </a:endParaRPr>
          </a:p>
        </p:txBody>
      </p:sp>
      <p:sp>
        <p:nvSpPr>
          <p:cNvPr id="170" name="Google Shape;170;p21"/>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25-11-2021</a:t>
            </a:r>
            <a:endParaRPr sz="900">
              <a:solidFill>
                <a:srgbClr val="434343"/>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